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66"/>
  </p:notesMasterIdLst>
  <p:sldIdLst>
    <p:sldId id="256" r:id="rId2"/>
    <p:sldId id="257" r:id="rId3"/>
    <p:sldId id="296" r:id="rId4"/>
    <p:sldId id="313" r:id="rId5"/>
    <p:sldId id="375" r:id="rId6"/>
    <p:sldId id="258" r:id="rId7"/>
    <p:sldId id="340" r:id="rId8"/>
    <p:sldId id="342" r:id="rId9"/>
    <p:sldId id="344" r:id="rId10"/>
    <p:sldId id="347" r:id="rId11"/>
    <p:sldId id="350" r:id="rId12"/>
    <p:sldId id="349" r:id="rId13"/>
    <p:sldId id="351" r:id="rId14"/>
    <p:sldId id="352" r:id="rId15"/>
    <p:sldId id="376" r:id="rId16"/>
    <p:sldId id="377" r:id="rId17"/>
    <p:sldId id="353" r:id="rId18"/>
    <p:sldId id="259" r:id="rId19"/>
    <p:sldId id="378" r:id="rId20"/>
    <p:sldId id="338" r:id="rId21"/>
    <p:sldId id="396" r:id="rId22"/>
    <p:sldId id="379" r:id="rId23"/>
    <p:sldId id="268" r:id="rId24"/>
    <p:sldId id="314" r:id="rId25"/>
    <p:sldId id="395" r:id="rId26"/>
    <p:sldId id="360" r:id="rId27"/>
    <p:sldId id="317" r:id="rId28"/>
    <p:sldId id="318" r:id="rId29"/>
    <p:sldId id="319" r:id="rId30"/>
    <p:sldId id="320" r:id="rId31"/>
    <p:sldId id="321" r:id="rId32"/>
    <p:sldId id="322" r:id="rId33"/>
    <p:sldId id="324" r:id="rId34"/>
    <p:sldId id="361" r:id="rId35"/>
    <p:sldId id="362" r:id="rId36"/>
    <p:sldId id="363" r:id="rId37"/>
    <p:sldId id="364" r:id="rId38"/>
    <p:sldId id="365" r:id="rId39"/>
    <p:sldId id="366" r:id="rId40"/>
    <p:sldId id="367" r:id="rId41"/>
    <p:sldId id="381" r:id="rId42"/>
    <p:sldId id="369" r:id="rId43"/>
    <p:sldId id="382" r:id="rId44"/>
    <p:sldId id="371" r:id="rId45"/>
    <p:sldId id="383" r:id="rId46"/>
    <p:sldId id="384" r:id="rId47"/>
    <p:sldId id="374" r:id="rId48"/>
    <p:sldId id="385" r:id="rId49"/>
    <p:sldId id="327" r:id="rId50"/>
    <p:sldId id="293" r:id="rId51"/>
    <p:sldId id="294" r:id="rId52"/>
    <p:sldId id="307" r:id="rId53"/>
    <p:sldId id="334" r:id="rId54"/>
    <p:sldId id="333" r:id="rId55"/>
    <p:sldId id="386" r:id="rId56"/>
    <p:sldId id="397" r:id="rId57"/>
    <p:sldId id="398" r:id="rId58"/>
    <p:sldId id="399" r:id="rId59"/>
    <p:sldId id="400" r:id="rId60"/>
    <p:sldId id="390" r:id="rId61"/>
    <p:sldId id="391" r:id="rId62"/>
    <p:sldId id="392" r:id="rId63"/>
    <p:sldId id="393" r:id="rId64"/>
    <p:sldId id="287" r:id="rId65"/>
  </p:sldIdLst>
  <p:sldSz cx="10801350" cy="7956550"/>
  <p:notesSz cx="9144000" cy="6858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515219" algn="l" rtl="0" eaLnBrk="0" fontAlgn="base" hangingPunct="0">
      <a:spcBef>
        <a:spcPct val="0"/>
      </a:spcBef>
      <a:spcAft>
        <a:spcPct val="0"/>
      </a:spcAft>
      <a:defRPr kern="1200">
        <a:solidFill>
          <a:schemeClr val="tx1"/>
        </a:solidFill>
        <a:latin typeface="Arial" charset="0"/>
        <a:ea typeface="+mn-ea"/>
        <a:cs typeface="Arial" charset="0"/>
      </a:defRPr>
    </a:lvl2pPr>
    <a:lvl3pPr marL="1030437" algn="l" rtl="0" eaLnBrk="0" fontAlgn="base" hangingPunct="0">
      <a:spcBef>
        <a:spcPct val="0"/>
      </a:spcBef>
      <a:spcAft>
        <a:spcPct val="0"/>
      </a:spcAft>
      <a:defRPr kern="1200">
        <a:solidFill>
          <a:schemeClr val="tx1"/>
        </a:solidFill>
        <a:latin typeface="Arial" charset="0"/>
        <a:ea typeface="+mn-ea"/>
        <a:cs typeface="Arial" charset="0"/>
      </a:defRPr>
    </a:lvl3pPr>
    <a:lvl4pPr marL="1545655" algn="l" rtl="0" eaLnBrk="0" fontAlgn="base" hangingPunct="0">
      <a:spcBef>
        <a:spcPct val="0"/>
      </a:spcBef>
      <a:spcAft>
        <a:spcPct val="0"/>
      </a:spcAft>
      <a:defRPr kern="1200">
        <a:solidFill>
          <a:schemeClr val="tx1"/>
        </a:solidFill>
        <a:latin typeface="Arial" charset="0"/>
        <a:ea typeface="+mn-ea"/>
        <a:cs typeface="Arial" charset="0"/>
      </a:defRPr>
    </a:lvl4pPr>
    <a:lvl5pPr marL="2060874" algn="l" rtl="0" eaLnBrk="0" fontAlgn="base" hangingPunct="0">
      <a:spcBef>
        <a:spcPct val="0"/>
      </a:spcBef>
      <a:spcAft>
        <a:spcPct val="0"/>
      </a:spcAft>
      <a:defRPr kern="1200">
        <a:solidFill>
          <a:schemeClr val="tx1"/>
        </a:solidFill>
        <a:latin typeface="Arial" charset="0"/>
        <a:ea typeface="+mn-ea"/>
        <a:cs typeface="Arial" charset="0"/>
      </a:defRPr>
    </a:lvl5pPr>
    <a:lvl6pPr marL="2576093" algn="l" defTabSz="1030437" rtl="0" eaLnBrk="1" latinLnBrk="0" hangingPunct="1">
      <a:defRPr kern="1200">
        <a:solidFill>
          <a:schemeClr val="tx1"/>
        </a:solidFill>
        <a:latin typeface="Arial" charset="0"/>
        <a:ea typeface="+mn-ea"/>
        <a:cs typeface="Arial" charset="0"/>
      </a:defRPr>
    </a:lvl6pPr>
    <a:lvl7pPr marL="3091311" algn="l" defTabSz="1030437" rtl="0" eaLnBrk="1" latinLnBrk="0" hangingPunct="1">
      <a:defRPr kern="1200">
        <a:solidFill>
          <a:schemeClr val="tx1"/>
        </a:solidFill>
        <a:latin typeface="Arial" charset="0"/>
        <a:ea typeface="+mn-ea"/>
        <a:cs typeface="Arial" charset="0"/>
      </a:defRPr>
    </a:lvl7pPr>
    <a:lvl8pPr marL="3606529" algn="l" defTabSz="1030437" rtl="0" eaLnBrk="1" latinLnBrk="0" hangingPunct="1">
      <a:defRPr kern="1200">
        <a:solidFill>
          <a:schemeClr val="tx1"/>
        </a:solidFill>
        <a:latin typeface="Arial" charset="0"/>
        <a:ea typeface="+mn-ea"/>
        <a:cs typeface="Arial" charset="0"/>
      </a:defRPr>
    </a:lvl8pPr>
    <a:lvl9pPr marL="4121748" algn="l" defTabSz="1030437"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506">
          <p15:clr>
            <a:srgbClr val="A4A3A4"/>
          </p15:clr>
        </p15:guide>
        <p15:guide id="2" pos="3402">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2C3B"/>
    <a:srgbClr val="FFFFCC"/>
    <a:srgbClr val="F91329"/>
    <a:srgbClr val="CC0000"/>
    <a:srgbClr val="008080"/>
    <a:srgbClr val="CCCCFF"/>
    <a:srgbClr val="99CCFF"/>
    <a:srgbClr val="FF9933"/>
    <a:srgbClr val="FFCCCC"/>
    <a:srgbClr val="7D0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89871" autoAdjust="0"/>
  </p:normalViewPr>
  <p:slideViewPr>
    <p:cSldViewPr>
      <p:cViewPr>
        <p:scale>
          <a:sx n="75" d="100"/>
          <a:sy n="75" d="100"/>
        </p:scale>
        <p:origin x="2454" y="366"/>
      </p:cViewPr>
      <p:guideLst>
        <p:guide orient="horz" pos="2506"/>
        <p:guide pos="34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90" y="121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F87B2-9B29-4176-BAB4-64CE8D47B1B6}" type="doc">
      <dgm:prSet loTypeId="urn:microsoft.com/office/officeart/2005/8/layout/pList1" loCatId="list" qsTypeId="urn:microsoft.com/office/officeart/2005/8/quickstyle/simple1#1" qsCatId="simple" csTypeId="urn:microsoft.com/office/officeart/2005/8/colors/accent1_2#1" csCatId="accent1" phldr="1"/>
      <dgm:spPr/>
      <dgm:t>
        <a:bodyPr/>
        <a:lstStyle/>
        <a:p>
          <a:endParaRPr lang="ru-RU"/>
        </a:p>
      </dgm:t>
    </dgm:pt>
    <dgm:pt modelId="{1E9C7F77-BF28-4046-8944-62939F0D8F5C}">
      <dgm:prSet/>
      <dgm:spPr/>
      <dgm:t>
        <a:bodyPr/>
        <a:lstStyle/>
        <a:p>
          <a:pPr rtl="0"/>
          <a:r>
            <a:rPr lang="ru-RU" b="1" dirty="0" smtClean="0">
              <a:solidFill>
                <a:srgbClr val="C00000"/>
              </a:solidFill>
            </a:rPr>
            <a:t>Артериальная гипертония</a:t>
          </a:r>
          <a:r>
            <a:rPr lang="ru-RU" dirty="0" smtClean="0">
              <a:solidFill>
                <a:srgbClr val="C00000"/>
              </a:solidFill>
            </a:rPr>
            <a:t> </a:t>
          </a:r>
          <a:r>
            <a:rPr lang="ru-RU" dirty="0" smtClean="0">
              <a:solidFill>
                <a:schemeClr val="tx1"/>
              </a:solidFill>
            </a:rPr>
            <a:t>– самая частая причина ишемического и геморрагического инсульта. В результате резкого повышения артериального давления (гипертонического криза) может развиться спазм сосуда или его разрыв, приводящие к возникновению инфаркта мозга или кровоизлияния.</a:t>
          </a:r>
          <a:endParaRPr lang="ru-RU" dirty="0">
            <a:solidFill>
              <a:schemeClr val="tx1"/>
            </a:solidFill>
          </a:endParaRPr>
        </a:p>
      </dgm:t>
    </dgm:pt>
    <dgm:pt modelId="{D612B164-512C-41F5-AB0C-DFE74E6A0920}" type="parTrans" cxnId="{12F8F51D-E36C-48CE-A0B2-DC3560D000F5}">
      <dgm:prSet/>
      <dgm:spPr/>
      <dgm:t>
        <a:bodyPr/>
        <a:lstStyle/>
        <a:p>
          <a:endParaRPr lang="ru-RU"/>
        </a:p>
      </dgm:t>
    </dgm:pt>
    <dgm:pt modelId="{1732F35E-074E-4943-971B-842542EDC7A4}" type="sibTrans" cxnId="{12F8F51D-E36C-48CE-A0B2-DC3560D000F5}">
      <dgm:prSet/>
      <dgm:spPr/>
      <dgm:t>
        <a:bodyPr/>
        <a:lstStyle/>
        <a:p>
          <a:endParaRPr lang="ru-RU"/>
        </a:p>
      </dgm:t>
    </dgm:pt>
    <dgm:pt modelId="{91C81FB8-C270-4787-89CC-BEDD0FE5DEEE}" type="pres">
      <dgm:prSet presAssocID="{DFDF87B2-9B29-4176-BAB4-64CE8D47B1B6}" presName="Name0" presStyleCnt="0">
        <dgm:presLayoutVars>
          <dgm:dir/>
          <dgm:resizeHandles val="exact"/>
        </dgm:presLayoutVars>
      </dgm:prSet>
      <dgm:spPr/>
      <dgm:t>
        <a:bodyPr/>
        <a:lstStyle/>
        <a:p>
          <a:endParaRPr lang="ru-RU"/>
        </a:p>
      </dgm:t>
    </dgm:pt>
    <dgm:pt modelId="{5A1AC6EB-18F8-4533-B40B-2E93448108D4}" type="pres">
      <dgm:prSet presAssocID="{1E9C7F77-BF28-4046-8944-62939F0D8F5C}" presName="compNode" presStyleCnt="0"/>
      <dgm:spPr/>
    </dgm:pt>
    <dgm:pt modelId="{53761F98-7ACB-4385-8CB7-F61529C1D0F8}" type="pres">
      <dgm:prSet presAssocID="{1E9C7F77-BF28-4046-8944-62939F0D8F5C}" presName="pictRect" presStyleLbl="node1" presStyleIdx="0" presStyleCnt="1" custScaleX="53488" custScaleY="41894"/>
      <dgm:spPr>
        <a:blipFill rotWithShape="0">
          <a:blip xmlns:r="http://schemas.openxmlformats.org/officeDocument/2006/relationships" r:embed="rId1"/>
          <a:stretch>
            <a:fillRect/>
          </a:stretch>
        </a:blipFill>
      </dgm:spPr>
    </dgm:pt>
    <dgm:pt modelId="{2B6F01E4-9CBC-4683-AB55-A2F700F40BCA}" type="pres">
      <dgm:prSet presAssocID="{1E9C7F77-BF28-4046-8944-62939F0D8F5C}" presName="textRect" presStyleLbl="revTx" presStyleIdx="0" presStyleCnt="1" custScaleX="137392" custScaleY="211558">
        <dgm:presLayoutVars>
          <dgm:bulletEnabled val="1"/>
        </dgm:presLayoutVars>
      </dgm:prSet>
      <dgm:spPr/>
      <dgm:t>
        <a:bodyPr/>
        <a:lstStyle/>
        <a:p>
          <a:endParaRPr lang="ru-RU"/>
        </a:p>
      </dgm:t>
    </dgm:pt>
  </dgm:ptLst>
  <dgm:cxnLst>
    <dgm:cxn modelId="{915C33B6-1FE3-4896-94E2-1B5F69FB07CC}" type="presOf" srcId="{DFDF87B2-9B29-4176-BAB4-64CE8D47B1B6}" destId="{91C81FB8-C270-4787-89CC-BEDD0FE5DEEE}" srcOrd="0" destOrd="0" presId="urn:microsoft.com/office/officeart/2005/8/layout/pList1"/>
    <dgm:cxn modelId="{12F8F51D-E36C-48CE-A0B2-DC3560D000F5}" srcId="{DFDF87B2-9B29-4176-BAB4-64CE8D47B1B6}" destId="{1E9C7F77-BF28-4046-8944-62939F0D8F5C}" srcOrd="0" destOrd="0" parTransId="{D612B164-512C-41F5-AB0C-DFE74E6A0920}" sibTransId="{1732F35E-074E-4943-971B-842542EDC7A4}"/>
    <dgm:cxn modelId="{21656B22-286F-42CD-BFCF-758C4AF99D79}" type="presOf" srcId="{1E9C7F77-BF28-4046-8944-62939F0D8F5C}" destId="{2B6F01E4-9CBC-4683-AB55-A2F700F40BCA}" srcOrd="0" destOrd="0" presId="urn:microsoft.com/office/officeart/2005/8/layout/pList1"/>
    <dgm:cxn modelId="{E25E4CB7-5A24-4845-B2E4-E75078DA7D3B}" type="presParOf" srcId="{91C81FB8-C270-4787-89CC-BEDD0FE5DEEE}" destId="{5A1AC6EB-18F8-4533-B40B-2E93448108D4}" srcOrd="0" destOrd="0" presId="urn:microsoft.com/office/officeart/2005/8/layout/pList1"/>
    <dgm:cxn modelId="{3D7D6B94-AEFD-479E-BA57-809FB9E3BAB7}" type="presParOf" srcId="{5A1AC6EB-18F8-4533-B40B-2E93448108D4}" destId="{53761F98-7ACB-4385-8CB7-F61529C1D0F8}" srcOrd="0" destOrd="0" presId="urn:microsoft.com/office/officeart/2005/8/layout/pList1"/>
    <dgm:cxn modelId="{C7D3613F-8529-43D7-B518-A5A741041A6C}" type="presParOf" srcId="{5A1AC6EB-18F8-4533-B40B-2E93448108D4}" destId="{2B6F01E4-9CBC-4683-AB55-A2F700F40BC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61F98-7ACB-4385-8CB7-F61529C1D0F8}">
      <dsp:nvSpPr>
        <dsp:cNvPr id="0" name=""/>
        <dsp:cNvSpPr/>
      </dsp:nvSpPr>
      <dsp:spPr>
        <a:xfrm>
          <a:off x="3198981" y="2890"/>
          <a:ext cx="3643987" cy="1966489"/>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6F01E4-9CBC-4683-AB55-A2F700F40BCA}">
      <dsp:nvSpPr>
        <dsp:cNvPr id="0" name=""/>
        <dsp:cNvSpPr/>
      </dsp:nvSpPr>
      <dsp:spPr>
        <a:xfrm>
          <a:off x="340909" y="1923292"/>
          <a:ext cx="9360131" cy="534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0" numCol="1" spcCol="1270" anchor="t" anchorCtr="0">
          <a:noAutofit/>
        </a:bodyPr>
        <a:lstStyle/>
        <a:p>
          <a:pPr lvl="0" algn="ctr" defTabSz="1733550" rtl="0">
            <a:lnSpc>
              <a:spcPct val="90000"/>
            </a:lnSpc>
            <a:spcBef>
              <a:spcPct val="0"/>
            </a:spcBef>
            <a:spcAft>
              <a:spcPct val="35000"/>
            </a:spcAft>
          </a:pPr>
          <a:r>
            <a:rPr lang="ru-RU" sz="3900" b="1" kern="1200" dirty="0" smtClean="0">
              <a:solidFill>
                <a:srgbClr val="C00000"/>
              </a:solidFill>
            </a:rPr>
            <a:t>Артериальная гипертония</a:t>
          </a:r>
          <a:r>
            <a:rPr lang="ru-RU" sz="3900" kern="1200" dirty="0" smtClean="0">
              <a:solidFill>
                <a:srgbClr val="C00000"/>
              </a:solidFill>
            </a:rPr>
            <a:t> </a:t>
          </a:r>
          <a:r>
            <a:rPr lang="ru-RU" sz="3900" kern="1200" dirty="0" smtClean="0">
              <a:solidFill>
                <a:schemeClr val="tx1"/>
              </a:solidFill>
            </a:rPr>
            <a:t>– самая частая причина ишемического и геморрагического инсульта. В результате резкого повышения артериального давления (гипертонического криза) может развиться спазм сосуда или его разрыв, приводящие к возникновению инфаркта мозга или кровоизлияния.</a:t>
          </a:r>
          <a:endParaRPr lang="ru-RU" sz="3900" kern="1200" dirty="0">
            <a:solidFill>
              <a:schemeClr val="tx1"/>
            </a:solidFill>
          </a:endParaRPr>
        </a:p>
      </dsp:txBody>
      <dsp:txXfrm>
        <a:off x="340909" y="1923292"/>
        <a:ext cx="9360131" cy="534716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cs typeface="+mn-cs"/>
              </a:defRPr>
            </a:lvl1pPr>
          </a:lstStyle>
          <a:p>
            <a:pPr>
              <a:defRPr/>
            </a:pPr>
            <a:fld id="{2594529F-E300-4A48-9021-07180FF967BE}" type="datetimeFigureOut">
              <a:rPr lang="ru-RU"/>
              <a:pPr>
                <a:defRPr/>
              </a:pPr>
              <a:t>19.08.2024</a:t>
            </a:fld>
            <a:endParaRPr lang="ru-RU"/>
          </a:p>
        </p:txBody>
      </p:sp>
      <p:sp>
        <p:nvSpPr>
          <p:cNvPr id="4" name="Образ слайда 3"/>
          <p:cNvSpPr>
            <a:spLocks noGrp="1" noRot="1" noChangeAspect="1"/>
          </p:cNvSpPr>
          <p:nvPr>
            <p:ph type="sldImg" idx="2"/>
          </p:nvPr>
        </p:nvSpPr>
        <p:spPr>
          <a:xfrm>
            <a:off x="2825750" y="514350"/>
            <a:ext cx="3492500" cy="25717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cs typeface="+mn-cs"/>
              </a:defRPr>
            </a:lvl1pPr>
          </a:lstStyle>
          <a:p>
            <a:pPr>
              <a:defRPr/>
            </a:pPr>
            <a:fld id="{1903E45B-EA7E-4D1F-96AC-1F31A875622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mn-lt"/>
        <a:ea typeface="+mn-ea"/>
        <a:cs typeface="Arial" charset="0"/>
      </a:defRPr>
    </a:lvl1pPr>
    <a:lvl2pPr marL="515219" algn="l" rtl="0" fontAlgn="base">
      <a:spcBef>
        <a:spcPct val="30000"/>
      </a:spcBef>
      <a:spcAft>
        <a:spcPct val="0"/>
      </a:spcAft>
      <a:defRPr sz="1300" kern="1200">
        <a:solidFill>
          <a:schemeClr val="tx1"/>
        </a:solidFill>
        <a:latin typeface="+mn-lt"/>
        <a:ea typeface="+mn-ea"/>
        <a:cs typeface="Arial" charset="0"/>
      </a:defRPr>
    </a:lvl2pPr>
    <a:lvl3pPr marL="1030437" algn="l" rtl="0" fontAlgn="base">
      <a:spcBef>
        <a:spcPct val="30000"/>
      </a:spcBef>
      <a:spcAft>
        <a:spcPct val="0"/>
      </a:spcAft>
      <a:defRPr sz="1300" kern="1200">
        <a:solidFill>
          <a:schemeClr val="tx1"/>
        </a:solidFill>
        <a:latin typeface="+mn-lt"/>
        <a:ea typeface="+mn-ea"/>
        <a:cs typeface="Arial" charset="0"/>
      </a:defRPr>
    </a:lvl3pPr>
    <a:lvl4pPr marL="1545655" algn="l" rtl="0" fontAlgn="base">
      <a:spcBef>
        <a:spcPct val="30000"/>
      </a:spcBef>
      <a:spcAft>
        <a:spcPct val="0"/>
      </a:spcAft>
      <a:defRPr sz="1300" kern="1200">
        <a:solidFill>
          <a:schemeClr val="tx1"/>
        </a:solidFill>
        <a:latin typeface="+mn-lt"/>
        <a:ea typeface="+mn-ea"/>
        <a:cs typeface="Arial" charset="0"/>
      </a:defRPr>
    </a:lvl4pPr>
    <a:lvl5pPr marL="2060874" algn="l" rtl="0" fontAlgn="base">
      <a:spcBef>
        <a:spcPct val="30000"/>
      </a:spcBef>
      <a:spcAft>
        <a:spcPct val="0"/>
      </a:spcAft>
      <a:defRPr sz="1300" kern="1200">
        <a:solidFill>
          <a:schemeClr val="tx1"/>
        </a:solidFill>
        <a:latin typeface="+mn-lt"/>
        <a:ea typeface="+mn-ea"/>
        <a:cs typeface="Arial" charset="0"/>
      </a:defRPr>
    </a:lvl5pPr>
    <a:lvl6pPr marL="2576093" algn="l" defTabSz="1030437" rtl="0" eaLnBrk="1" latinLnBrk="0" hangingPunct="1">
      <a:defRPr sz="1300" kern="1200">
        <a:solidFill>
          <a:schemeClr val="tx1"/>
        </a:solidFill>
        <a:latin typeface="+mn-lt"/>
        <a:ea typeface="+mn-ea"/>
        <a:cs typeface="+mn-cs"/>
      </a:defRPr>
    </a:lvl6pPr>
    <a:lvl7pPr marL="3091311" algn="l" defTabSz="1030437" rtl="0" eaLnBrk="1" latinLnBrk="0" hangingPunct="1">
      <a:defRPr sz="1300" kern="1200">
        <a:solidFill>
          <a:schemeClr val="tx1"/>
        </a:solidFill>
        <a:latin typeface="+mn-lt"/>
        <a:ea typeface="+mn-ea"/>
        <a:cs typeface="+mn-cs"/>
      </a:defRPr>
    </a:lvl7pPr>
    <a:lvl8pPr marL="3606529" algn="l" defTabSz="1030437" rtl="0" eaLnBrk="1" latinLnBrk="0" hangingPunct="1">
      <a:defRPr sz="1300" kern="1200">
        <a:solidFill>
          <a:schemeClr val="tx1"/>
        </a:solidFill>
        <a:latin typeface="+mn-lt"/>
        <a:ea typeface="+mn-ea"/>
        <a:cs typeface="+mn-cs"/>
      </a:defRPr>
    </a:lvl8pPr>
    <a:lvl9pPr marL="4121748" algn="l" defTabSz="103043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xfrm>
            <a:off x="2825750" y="514350"/>
            <a:ext cx="3492500" cy="2571750"/>
          </a:xfrm>
          <a:noFill/>
          <a:ln>
            <a:solidFill>
              <a:srgbClr val="000000"/>
            </a:solidFill>
            <a:miter lim="800000"/>
            <a:headEnd/>
            <a:tailEnd/>
          </a:ln>
        </p:spPr>
      </p:sp>
      <p:sp>
        <p:nvSpPr>
          <p:cNvPr id="16386" name="Заметки 2"/>
          <p:cNvSpPr>
            <a:spLocks noGrp="1"/>
          </p:cNvSpPr>
          <p:nvPr>
            <p:ph type="body" idx="1"/>
          </p:nvPr>
        </p:nvSpPr>
        <p:spPr bwMode="auto">
          <a:noFill/>
        </p:spPr>
        <p:txBody>
          <a:bodyPr/>
          <a:lstStyle/>
          <a:p>
            <a:pPr>
              <a:spcBef>
                <a:spcPct val="0"/>
              </a:spcBef>
            </a:pPr>
            <a:endParaRPr lang="ru-RU" dirty="0"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70A20A-43F9-4979-B195-6294B07CAB7D}" type="slidenum">
              <a:rPr lang="ru-RU">
                <a:cs typeface="Arial" charset="0"/>
              </a:rPr>
              <a:pPr fontAlgn="base">
                <a:spcBef>
                  <a:spcPct val="0"/>
                </a:spcBef>
                <a:spcAft>
                  <a:spcPct val="0"/>
                </a:spcAft>
              </a:pPr>
              <a:t>2</a:t>
            </a:fld>
            <a:endParaRPr lang="ru-RU"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44</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47</a:t>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48</a:t>
            </a:fld>
            <a:endParaRPr lang="ru-R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1903E45B-EA7E-4D1F-96AC-1F31A875622F}" type="slidenum">
              <a:rPr lang="ru-RU" smtClean="0"/>
              <a:pPr>
                <a:defRPr/>
              </a:pPr>
              <a:t>50</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a:xfrm>
            <a:off x="914400" y="3257550"/>
            <a:ext cx="7315200" cy="3386160"/>
          </a:xfrm>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903E45B-EA7E-4D1F-96AC-1F31A875622F}" type="slidenum">
              <a:rPr lang="ru-RU" smtClean="0"/>
              <a:pPr>
                <a:defRPr/>
              </a:pPr>
              <a:t>51</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1903E45B-EA7E-4D1F-96AC-1F31A875622F}" type="slidenum">
              <a:rPr lang="ru-RU" smtClean="0"/>
              <a:pPr>
                <a:defRPr/>
              </a:pPr>
              <a:t>52</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53</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54</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xfrm>
            <a:off x="2825750" y="514350"/>
            <a:ext cx="3492500" cy="2571750"/>
          </a:xfrm>
          <a:noFill/>
          <a:ln>
            <a:solidFill>
              <a:srgbClr val="000000"/>
            </a:solidFill>
            <a:miter lim="800000"/>
            <a:headEnd/>
            <a:tailEnd/>
          </a:ln>
        </p:spPr>
      </p:sp>
      <p:sp>
        <p:nvSpPr>
          <p:cNvPr id="18434" name="Заметки 2"/>
          <p:cNvSpPr>
            <a:spLocks noGrp="1"/>
          </p:cNvSpPr>
          <p:nvPr>
            <p:ph type="body" idx="1"/>
          </p:nvPr>
        </p:nvSpPr>
        <p:spPr bwMode="auto">
          <a:noFill/>
        </p:spPr>
        <p:txBody>
          <a:bodyPr/>
          <a:lstStyle/>
          <a:p>
            <a:pPr>
              <a:spcBef>
                <a:spcPct val="0"/>
              </a:spcBef>
            </a:pPr>
            <a:endParaRPr lang="ru-RU" dirty="0" smtClean="0"/>
          </a:p>
          <a:p>
            <a:pPr>
              <a:spcBef>
                <a:spcPct val="0"/>
              </a:spcBef>
            </a:pPr>
            <a:endParaRPr lang="ru-RU" dirty="0" smtClean="0"/>
          </a:p>
        </p:txBody>
      </p:sp>
      <p:sp>
        <p:nvSpPr>
          <p:cNvPr id="184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2D3C2C-FF70-4165-8A2A-D5FEE500BDF7}" type="slidenum">
              <a:rPr lang="ru-RU">
                <a:cs typeface="Arial" charset="0"/>
              </a:rPr>
              <a:pPr fontAlgn="base">
                <a:spcBef>
                  <a:spcPct val="0"/>
                </a:spcBef>
                <a:spcAft>
                  <a:spcPct val="0"/>
                </a:spcAft>
              </a:pPr>
              <a:t>6</a:t>
            </a:fld>
            <a:endParaRPr lang="ru-RU"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xfrm>
            <a:off x="2825750" y="514350"/>
            <a:ext cx="3492500" cy="2571750"/>
          </a:xfrm>
          <a:noFill/>
          <a:ln>
            <a:solidFill>
              <a:srgbClr val="000000"/>
            </a:solidFill>
            <a:miter lim="800000"/>
            <a:headEnd/>
            <a:tailEnd/>
          </a:ln>
        </p:spPr>
      </p:sp>
      <p:sp>
        <p:nvSpPr>
          <p:cNvPr id="26626" name="Заметки 2"/>
          <p:cNvSpPr>
            <a:spLocks noGrp="1"/>
          </p:cNvSpPr>
          <p:nvPr>
            <p:ph type="body" idx="1"/>
          </p:nvPr>
        </p:nvSpPr>
        <p:spPr bwMode="auto">
          <a:noFill/>
        </p:spPr>
        <p:txBody>
          <a:bodyPr/>
          <a:lstStyle/>
          <a:p>
            <a:pPr>
              <a:spcBef>
                <a:spcPct val="0"/>
              </a:spcBef>
            </a:pPr>
            <a:endParaRPr lang="ru-RU"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02499-C970-46E4-B677-9F8DA1B7EC3E}" type="slidenum">
              <a:rPr lang="ru-RU">
                <a:cs typeface="Arial" charset="0"/>
              </a:rPr>
              <a:pPr fontAlgn="base">
                <a:spcBef>
                  <a:spcPct val="0"/>
                </a:spcBef>
                <a:spcAft>
                  <a:spcPct val="0"/>
                </a:spcAft>
              </a:pPr>
              <a:t>10</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1903E45B-EA7E-4D1F-96AC-1F31A875622F}" type="slidenum">
              <a:rPr lang="ru-RU" smtClean="0"/>
              <a:pPr>
                <a:defRPr/>
              </a:pPr>
              <a:t>14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xfrm>
            <a:off x="2825750" y="514350"/>
            <a:ext cx="3492500" cy="2571750"/>
          </a:xfrm>
          <a:noFill/>
          <a:ln>
            <a:solidFill>
              <a:srgbClr val="000000"/>
            </a:solidFill>
            <a:miter lim="800000"/>
            <a:headEnd/>
            <a:tailEnd/>
          </a:ln>
        </p:spPr>
      </p:sp>
      <p:sp>
        <p:nvSpPr>
          <p:cNvPr id="20482" name="Заметки 2"/>
          <p:cNvSpPr>
            <a:spLocks noGrp="1"/>
          </p:cNvSpPr>
          <p:nvPr>
            <p:ph type="body" idx="1"/>
          </p:nvPr>
        </p:nvSpPr>
        <p:spPr bwMode="auto">
          <a:noFill/>
        </p:spPr>
        <p:txBody>
          <a:bodyPr/>
          <a:lstStyle/>
          <a:p>
            <a:pPr>
              <a:spcBef>
                <a:spcPct val="0"/>
              </a:spcBef>
            </a:pPr>
            <a:endParaRPr lang="ru-RU" dirty="0" smtClean="0"/>
          </a:p>
        </p:txBody>
      </p:sp>
      <p:sp>
        <p:nvSpPr>
          <p:cNvPr id="204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60B468-F917-4486-8024-52A7C43B7265}" type="slidenum">
              <a:rPr lang="ru-RU">
                <a:cs typeface="Arial" charset="0"/>
              </a:rPr>
              <a:pPr fontAlgn="base">
                <a:spcBef>
                  <a:spcPct val="0"/>
                </a:spcBef>
                <a:spcAft>
                  <a:spcPct val="0"/>
                </a:spcAft>
              </a:pPr>
              <a:t>18</a:t>
            </a:fld>
            <a:endParaRPr lang="ru-RU"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182067-CF76-4CCF-BA0C-904F2C0CC9A7}" type="slidenum">
              <a:rPr lang="ru-RU" smtClean="0"/>
              <a:pPr/>
              <a:t>24</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182067-CF76-4CCF-BA0C-904F2C0CC9A7}" type="slidenum">
              <a:rPr lang="ru-RU" smtClean="0"/>
              <a:pPr/>
              <a:t>27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182067-CF76-4CCF-BA0C-904F2C0CC9A7}" type="slidenum">
              <a:rPr lang="ru-RU" smtClean="0"/>
              <a:pPr/>
              <a:t>33</a:t>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825750" y="514350"/>
            <a:ext cx="3492500" cy="257175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E182067-CF76-4CCF-BA0C-904F2C0CC9A7}" type="slidenum">
              <a:rPr lang="ru-RU" smtClean="0"/>
              <a:pPr/>
              <a:t>42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0101" y="2472187"/>
            <a:ext cx="9181148" cy="1704451"/>
          </a:xfrm>
        </p:spPr>
        <p:txBody>
          <a:bodyPr/>
          <a:lstStyle/>
          <a:p>
            <a:r>
              <a:rPr lang="ru-RU"/>
              <a:t>Образец заголовка</a:t>
            </a:r>
          </a:p>
        </p:txBody>
      </p:sp>
      <p:sp>
        <p:nvSpPr>
          <p:cNvPr id="3" name="Подзаголовок 2"/>
          <p:cNvSpPr>
            <a:spLocks noGrp="1"/>
          </p:cNvSpPr>
          <p:nvPr>
            <p:ph type="subTitle" idx="1"/>
          </p:nvPr>
        </p:nvSpPr>
        <p:spPr>
          <a:xfrm>
            <a:off x="1620204" y="4509079"/>
            <a:ext cx="7560945" cy="2033218"/>
          </a:xfrm>
        </p:spPr>
        <p:txBody>
          <a:bodyPr/>
          <a:lstStyle>
            <a:lvl1pPr marL="0" indent="0" algn="ctr">
              <a:buNone/>
              <a:defRPr/>
            </a:lvl1pPr>
            <a:lvl2pPr marL="515219" indent="0" algn="ctr">
              <a:buNone/>
              <a:defRPr/>
            </a:lvl2pPr>
            <a:lvl3pPr marL="1030437" indent="0" algn="ctr">
              <a:buNone/>
              <a:defRPr/>
            </a:lvl3pPr>
            <a:lvl4pPr marL="1545655" indent="0" algn="ctr">
              <a:buNone/>
              <a:defRPr/>
            </a:lvl4pPr>
            <a:lvl5pPr marL="2060874" indent="0" algn="ctr">
              <a:buNone/>
              <a:defRPr/>
            </a:lvl5pPr>
            <a:lvl6pPr marL="2576093" indent="0" algn="ctr">
              <a:buNone/>
              <a:defRPr/>
            </a:lvl6pPr>
            <a:lvl7pPr marL="3091311" indent="0" algn="ctr">
              <a:buNone/>
              <a:defRPr/>
            </a:lvl7pPr>
            <a:lvl8pPr marL="3606529" indent="0" algn="ctr">
              <a:buNone/>
              <a:defRPr/>
            </a:lvl8pPr>
            <a:lvl9pPr marL="4121748"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19105724-DF46-4933-932A-C0B57ACB441B}" type="datetimeFigureOut">
              <a:rPr lang="ru-RU"/>
              <a:pPr>
                <a:defRPr/>
              </a:pPr>
              <a:t>19.08.2024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AF1191-8DF7-474A-A622-F221655843E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550919B-A848-4514-BBBB-4039E6AE684B}" type="datetimeFigureOut">
              <a:rPr lang="ru-RU"/>
              <a:pPr>
                <a:defRPr/>
              </a:pPr>
              <a:t>19.08.2024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5A8C77-70F4-434B-B082-DA0B8D78CFC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830979" y="817330"/>
            <a:ext cx="2430304" cy="65202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40068" y="817330"/>
            <a:ext cx="7110888" cy="65202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43E3F8D-3914-441A-9620-AD353381B7A3}" type="datetimeFigureOut">
              <a:rPr lang="ru-RU"/>
              <a:pPr>
                <a:defRPr/>
              </a:pPr>
              <a:t>19.08.2024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306E57A-0472-4B98-B080-4E07A5C885F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FFF3BDF-A52D-4EF9-AACF-0EC1D06D0049}" type="datetimeFigureOut">
              <a:rPr lang="ru-RU"/>
              <a:pPr>
                <a:defRPr/>
              </a:pPr>
              <a:t>19.08.2024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61B2367-4C2E-485E-AC1E-7B5472A1D97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232" y="5113352"/>
            <a:ext cx="9181148" cy="1579555"/>
          </a:xfrm>
        </p:spPr>
        <p:txBody>
          <a:bodyPr anchor="t"/>
          <a:lstStyle>
            <a:lvl1pPr algn="l">
              <a:defRPr sz="4500" b="1" cap="all"/>
            </a:lvl1pPr>
          </a:lstStyle>
          <a:p>
            <a:r>
              <a:rPr lang="ru-RU"/>
              <a:t>Образец заголовка</a:t>
            </a:r>
          </a:p>
        </p:txBody>
      </p:sp>
      <p:sp>
        <p:nvSpPr>
          <p:cNvPr id="3" name="Текст 2"/>
          <p:cNvSpPr>
            <a:spLocks noGrp="1"/>
          </p:cNvSpPr>
          <p:nvPr>
            <p:ph type="body" idx="1"/>
          </p:nvPr>
        </p:nvSpPr>
        <p:spPr>
          <a:xfrm>
            <a:off x="853232" y="3372167"/>
            <a:ext cx="9181148" cy="1741184"/>
          </a:xfrm>
        </p:spPr>
        <p:txBody>
          <a:bodyPr anchor="b"/>
          <a:lstStyle>
            <a:lvl1pPr marL="0" indent="0">
              <a:buNone/>
              <a:defRPr sz="2300"/>
            </a:lvl1pPr>
            <a:lvl2pPr marL="515219" indent="0">
              <a:buNone/>
              <a:defRPr sz="2000"/>
            </a:lvl2pPr>
            <a:lvl3pPr marL="1030437" indent="0">
              <a:buNone/>
              <a:defRPr sz="1800"/>
            </a:lvl3pPr>
            <a:lvl4pPr marL="1545655" indent="0">
              <a:buNone/>
              <a:defRPr sz="1600"/>
            </a:lvl4pPr>
            <a:lvl5pPr marL="2060874" indent="0">
              <a:buNone/>
              <a:defRPr sz="1600"/>
            </a:lvl5pPr>
            <a:lvl6pPr marL="2576093" indent="0">
              <a:buNone/>
              <a:defRPr sz="1600"/>
            </a:lvl6pPr>
            <a:lvl7pPr marL="3091311" indent="0">
              <a:buNone/>
              <a:defRPr sz="1600"/>
            </a:lvl7pPr>
            <a:lvl8pPr marL="3606529" indent="0">
              <a:buNone/>
              <a:defRPr sz="1600"/>
            </a:lvl8pPr>
            <a:lvl9pPr marL="4121748" indent="0">
              <a:buNone/>
              <a:defRPr sz="16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845AAF88-626F-4C49-9360-E37B014AE05B}" type="datetimeFigureOut">
              <a:rPr lang="ru-RU"/>
              <a:pPr>
                <a:defRPr/>
              </a:pPr>
              <a:t>19.08.2024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961C212-9C82-4485-8D8A-B72959D75D6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40068" y="2246275"/>
            <a:ext cx="4770597" cy="5091311"/>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490688" y="2246275"/>
            <a:ext cx="4770597" cy="5091311"/>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pPr>
              <a:defRPr/>
            </a:pPr>
            <a:fld id="{B6B95E10-DC8A-43CB-9971-3C408D7AD9F8}" type="datetimeFigureOut">
              <a:rPr lang="ru-RU"/>
              <a:pPr>
                <a:defRPr/>
              </a:pPr>
              <a:t>19.08.2024</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159307EB-05BC-4C5C-BEF4-C7F6D0072C0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9" y="317749"/>
            <a:ext cx="9721215" cy="1326092"/>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540068" y="1781592"/>
            <a:ext cx="4772472" cy="742024"/>
          </a:xfrm>
        </p:spPr>
        <p:txBody>
          <a:bodyPr anchor="b"/>
          <a:lstStyle>
            <a:lvl1pPr marL="0" indent="0">
              <a:buNone/>
              <a:defRPr sz="2700" b="1"/>
            </a:lvl1pPr>
            <a:lvl2pPr marL="515219" indent="0">
              <a:buNone/>
              <a:defRPr sz="2300" b="1"/>
            </a:lvl2pPr>
            <a:lvl3pPr marL="1030437" indent="0">
              <a:buNone/>
              <a:defRPr sz="2000" b="1"/>
            </a:lvl3pPr>
            <a:lvl4pPr marL="1545655" indent="0">
              <a:buNone/>
              <a:defRPr sz="1800" b="1"/>
            </a:lvl4pPr>
            <a:lvl5pPr marL="2060874" indent="0">
              <a:buNone/>
              <a:defRPr sz="1800" b="1"/>
            </a:lvl5pPr>
            <a:lvl6pPr marL="2576093" indent="0">
              <a:buNone/>
              <a:defRPr sz="1800" b="1"/>
            </a:lvl6pPr>
            <a:lvl7pPr marL="3091311" indent="0">
              <a:buNone/>
              <a:defRPr sz="1800" b="1"/>
            </a:lvl7pPr>
            <a:lvl8pPr marL="3606529" indent="0">
              <a:buNone/>
              <a:defRPr sz="1800" b="1"/>
            </a:lvl8pPr>
            <a:lvl9pPr marL="4121748" indent="0">
              <a:buNone/>
              <a:defRPr sz="1800" b="1"/>
            </a:lvl9pPr>
          </a:lstStyle>
          <a:p>
            <a:pPr lvl="0"/>
            <a:r>
              <a:rPr lang="ru-RU"/>
              <a:t>Образец текста</a:t>
            </a:r>
          </a:p>
        </p:txBody>
      </p:sp>
      <p:sp>
        <p:nvSpPr>
          <p:cNvPr id="4" name="Содержимое 3"/>
          <p:cNvSpPr>
            <a:spLocks noGrp="1"/>
          </p:cNvSpPr>
          <p:nvPr>
            <p:ph sz="half" idx="2"/>
          </p:nvPr>
        </p:nvSpPr>
        <p:spPr>
          <a:xfrm>
            <a:off x="540068" y="2523616"/>
            <a:ext cx="4772472" cy="458438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486937" y="1781592"/>
            <a:ext cx="4774347" cy="742024"/>
          </a:xfrm>
        </p:spPr>
        <p:txBody>
          <a:bodyPr anchor="b"/>
          <a:lstStyle>
            <a:lvl1pPr marL="0" indent="0">
              <a:buNone/>
              <a:defRPr sz="2700" b="1"/>
            </a:lvl1pPr>
            <a:lvl2pPr marL="515219" indent="0">
              <a:buNone/>
              <a:defRPr sz="2300" b="1"/>
            </a:lvl2pPr>
            <a:lvl3pPr marL="1030437" indent="0">
              <a:buNone/>
              <a:defRPr sz="2000" b="1"/>
            </a:lvl3pPr>
            <a:lvl4pPr marL="1545655" indent="0">
              <a:buNone/>
              <a:defRPr sz="1800" b="1"/>
            </a:lvl4pPr>
            <a:lvl5pPr marL="2060874" indent="0">
              <a:buNone/>
              <a:defRPr sz="1800" b="1"/>
            </a:lvl5pPr>
            <a:lvl6pPr marL="2576093" indent="0">
              <a:buNone/>
              <a:defRPr sz="1800" b="1"/>
            </a:lvl6pPr>
            <a:lvl7pPr marL="3091311" indent="0">
              <a:buNone/>
              <a:defRPr sz="1800" b="1"/>
            </a:lvl7pPr>
            <a:lvl8pPr marL="3606529" indent="0">
              <a:buNone/>
              <a:defRPr sz="1800" b="1"/>
            </a:lvl8pPr>
            <a:lvl9pPr marL="4121748" indent="0">
              <a:buNone/>
              <a:defRPr sz="1800" b="1"/>
            </a:lvl9pPr>
          </a:lstStyle>
          <a:p>
            <a:pPr lvl="0"/>
            <a:r>
              <a:rPr lang="ru-RU"/>
              <a:t>Образец текста</a:t>
            </a:r>
          </a:p>
        </p:txBody>
      </p:sp>
      <p:sp>
        <p:nvSpPr>
          <p:cNvPr id="6" name="Содержимое 5"/>
          <p:cNvSpPr>
            <a:spLocks noGrp="1"/>
          </p:cNvSpPr>
          <p:nvPr>
            <p:ph sz="quarter" idx="4"/>
          </p:nvPr>
        </p:nvSpPr>
        <p:spPr>
          <a:xfrm>
            <a:off x="5486937" y="2523616"/>
            <a:ext cx="4774347" cy="4584383"/>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pPr>
              <a:defRPr/>
            </a:pPr>
            <a:fld id="{F6BE5A63-9826-41B4-9E96-DA88C52824AE}" type="datetimeFigureOut">
              <a:rPr lang="ru-RU"/>
              <a:pPr>
                <a:defRPr/>
              </a:pPr>
              <a:t>19.08.2024</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A8594A67-84A7-4CF9-AF4E-467C1CFC835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pPr>
              <a:defRPr/>
            </a:pPr>
            <a:fld id="{05785E71-7121-4370-851A-E29BCC8DDEF2}" type="datetimeFigureOut">
              <a:rPr lang="ru-RU"/>
              <a:pPr>
                <a:defRPr/>
              </a:pPr>
              <a:t>19.08.2024</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376FFFDB-51AD-4F34-B1DC-9F456D77C05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B94D8B2F-8FF8-4DB5-B407-A69D5299C5E7}" type="datetimeFigureOut">
              <a:rPr lang="ru-RU"/>
              <a:pPr>
                <a:defRPr/>
              </a:pPr>
              <a:t>19.08.2024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095AEE90-0E23-483E-97CE-862A321CEC3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315912"/>
            <a:ext cx="3553570" cy="1349970"/>
          </a:xfrm>
        </p:spPr>
        <p:txBody>
          <a:bodyPr/>
          <a:lstStyle>
            <a:lvl1pPr algn="l">
              <a:defRPr sz="2300" b="1"/>
            </a:lvl1pPr>
          </a:lstStyle>
          <a:p>
            <a:r>
              <a:rPr lang="ru-RU"/>
              <a:t>Образец заголовка</a:t>
            </a:r>
          </a:p>
        </p:txBody>
      </p:sp>
      <p:sp>
        <p:nvSpPr>
          <p:cNvPr id="3" name="Содержимое 2"/>
          <p:cNvSpPr>
            <a:spLocks noGrp="1"/>
          </p:cNvSpPr>
          <p:nvPr>
            <p:ph idx="1"/>
          </p:nvPr>
        </p:nvSpPr>
        <p:spPr>
          <a:xfrm>
            <a:off x="4223029" y="315912"/>
            <a:ext cx="6038255" cy="6792088"/>
          </a:xfrm>
        </p:spPr>
        <p:txBody>
          <a:bodyPr/>
          <a:lstStyle>
            <a:lvl1pPr>
              <a:defRPr sz="3600"/>
            </a:lvl1pPr>
            <a:lvl2pPr>
              <a:defRPr sz="3100"/>
            </a:lvl2pPr>
            <a:lvl3pPr>
              <a:defRPr sz="27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40068" y="1665881"/>
            <a:ext cx="3553570" cy="5442118"/>
          </a:xfrm>
        </p:spPr>
        <p:txBody>
          <a:bodyPr/>
          <a:lstStyle>
            <a:lvl1pPr marL="0" indent="0">
              <a:buNone/>
              <a:defRPr sz="1600"/>
            </a:lvl1pPr>
            <a:lvl2pPr marL="515219" indent="0">
              <a:buNone/>
              <a:defRPr sz="1300"/>
            </a:lvl2pPr>
            <a:lvl3pPr marL="1030437" indent="0">
              <a:buNone/>
              <a:defRPr sz="1100"/>
            </a:lvl3pPr>
            <a:lvl4pPr marL="1545655" indent="0">
              <a:buNone/>
              <a:defRPr sz="1000"/>
            </a:lvl4pPr>
            <a:lvl5pPr marL="2060874" indent="0">
              <a:buNone/>
              <a:defRPr sz="1000"/>
            </a:lvl5pPr>
            <a:lvl6pPr marL="2576093" indent="0">
              <a:buNone/>
              <a:defRPr sz="1000"/>
            </a:lvl6pPr>
            <a:lvl7pPr marL="3091311" indent="0">
              <a:buNone/>
              <a:defRPr sz="1000"/>
            </a:lvl7pPr>
            <a:lvl8pPr marL="3606529" indent="0">
              <a:buNone/>
              <a:defRPr sz="1000"/>
            </a:lvl8pPr>
            <a:lvl9pPr marL="4121748"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862D4BBE-1094-498E-B994-D7FB1FAE20E9}" type="datetimeFigureOut">
              <a:rPr lang="ru-RU"/>
              <a:pPr>
                <a:defRPr/>
              </a:pPr>
              <a:t>19.08.2024</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577CE6DD-63A9-472E-BF44-8F03A059E70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7140" y="5568852"/>
            <a:ext cx="6480810" cy="657536"/>
          </a:xfrm>
        </p:spPr>
        <p:txBody>
          <a:bodyPr/>
          <a:lstStyle>
            <a:lvl1pPr algn="l">
              <a:defRPr sz="2300" b="1"/>
            </a:lvl1pPr>
          </a:lstStyle>
          <a:p>
            <a:r>
              <a:rPr lang="ru-RU"/>
              <a:t>Образец заголовка</a:t>
            </a:r>
          </a:p>
        </p:txBody>
      </p:sp>
      <p:sp>
        <p:nvSpPr>
          <p:cNvPr id="3" name="Рисунок 2"/>
          <p:cNvSpPr>
            <a:spLocks noGrp="1"/>
          </p:cNvSpPr>
          <p:nvPr>
            <p:ph type="pic" idx="1"/>
          </p:nvPr>
        </p:nvSpPr>
        <p:spPr>
          <a:xfrm>
            <a:off x="2117140" y="710801"/>
            <a:ext cx="6480810" cy="4773562"/>
          </a:xfrm>
        </p:spPr>
        <p:txBody>
          <a:bodyPr/>
          <a:lstStyle>
            <a:lvl1pPr marL="0" indent="0">
              <a:buNone/>
              <a:defRPr sz="3600"/>
            </a:lvl1pPr>
            <a:lvl2pPr marL="515219" indent="0">
              <a:buNone/>
              <a:defRPr sz="3100"/>
            </a:lvl2pPr>
            <a:lvl3pPr marL="1030437" indent="0">
              <a:buNone/>
              <a:defRPr sz="2700"/>
            </a:lvl3pPr>
            <a:lvl4pPr marL="1545655" indent="0">
              <a:buNone/>
              <a:defRPr sz="2300"/>
            </a:lvl4pPr>
            <a:lvl5pPr marL="2060874" indent="0">
              <a:buNone/>
              <a:defRPr sz="2300"/>
            </a:lvl5pPr>
            <a:lvl6pPr marL="2576093" indent="0">
              <a:buNone/>
              <a:defRPr sz="2300"/>
            </a:lvl6pPr>
            <a:lvl7pPr marL="3091311" indent="0">
              <a:buNone/>
              <a:defRPr sz="2300"/>
            </a:lvl7pPr>
            <a:lvl8pPr marL="3606529" indent="0">
              <a:buNone/>
              <a:defRPr sz="2300"/>
            </a:lvl8pPr>
            <a:lvl9pPr marL="4121748" indent="0">
              <a:buNone/>
              <a:defRPr sz="2300"/>
            </a:lvl9pPr>
          </a:lstStyle>
          <a:p>
            <a:endParaRPr lang="ru-RU"/>
          </a:p>
        </p:txBody>
      </p:sp>
      <p:sp>
        <p:nvSpPr>
          <p:cNvPr id="4" name="Текст 3"/>
          <p:cNvSpPr>
            <a:spLocks noGrp="1"/>
          </p:cNvSpPr>
          <p:nvPr>
            <p:ph type="body" sz="half" idx="2"/>
          </p:nvPr>
        </p:nvSpPr>
        <p:spPr>
          <a:xfrm>
            <a:off x="2117140" y="6226387"/>
            <a:ext cx="6480810" cy="934876"/>
          </a:xfrm>
        </p:spPr>
        <p:txBody>
          <a:bodyPr/>
          <a:lstStyle>
            <a:lvl1pPr marL="0" indent="0">
              <a:buNone/>
              <a:defRPr sz="1600"/>
            </a:lvl1pPr>
            <a:lvl2pPr marL="515219" indent="0">
              <a:buNone/>
              <a:defRPr sz="1300"/>
            </a:lvl2pPr>
            <a:lvl3pPr marL="1030437" indent="0">
              <a:buNone/>
              <a:defRPr sz="1100"/>
            </a:lvl3pPr>
            <a:lvl4pPr marL="1545655" indent="0">
              <a:buNone/>
              <a:defRPr sz="1000"/>
            </a:lvl4pPr>
            <a:lvl5pPr marL="2060874" indent="0">
              <a:buNone/>
              <a:defRPr sz="1000"/>
            </a:lvl5pPr>
            <a:lvl6pPr marL="2576093" indent="0">
              <a:buNone/>
              <a:defRPr sz="1000"/>
            </a:lvl6pPr>
            <a:lvl7pPr marL="3091311" indent="0">
              <a:buNone/>
              <a:defRPr sz="1000"/>
            </a:lvl7pPr>
            <a:lvl8pPr marL="3606529" indent="0">
              <a:buNone/>
              <a:defRPr sz="1000"/>
            </a:lvl8pPr>
            <a:lvl9pPr marL="4121748"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pPr>
              <a:defRPr/>
            </a:pPr>
            <a:fld id="{C3CD6329-8929-475E-B901-A952A8E62A6A}" type="datetimeFigureOut">
              <a:rPr lang="ru-RU"/>
              <a:pPr>
                <a:defRPr/>
              </a:pPr>
              <a:t>19.08.2024</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BAB34756-EF99-4B0C-9833-23E734FCB91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11252" y="-9184"/>
            <a:ext cx="10823853" cy="120854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103044" tIns="51521" rIns="103044" bIns="51521"/>
          <a:lstStyle/>
          <a:p>
            <a:pPr eaLnBrk="1" fontAlgn="auto" hangingPunct="1">
              <a:spcBef>
                <a:spcPts val="0"/>
              </a:spcBef>
              <a:spcAft>
                <a:spcPts val="0"/>
              </a:spcAft>
              <a:defRPr/>
            </a:pPr>
            <a:endParaRPr lang="en-US" dirty="0">
              <a:latin typeface="+mn-lt"/>
              <a:cs typeface="+mn-cs"/>
            </a:endParaRPr>
          </a:p>
        </p:txBody>
      </p:sp>
      <p:sp>
        <p:nvSpPr>
          <p:cNvPr id="8" name="Полилиния 7"/>
          <p:cNvSpPr>
            <a:spLocks/>
          </p:cNvSpPr>
          <p:nvPr/>
        </p:nvSpPr>
        <p:spPr bwMode="auto">
          <a:xfrm>
            <a:off x="5175648" y="-9182"/>
            <a:ext cx="5625703" cy="74202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103044" tIns="51521" rIns="103044" bIns="51521"/>
          <a:lstStyle/>
          <a:p>
            <a:pPr eaLnBrk="1" fontAlgn="auto" hangingPunct="1">
              <a:spcBef>
                <a:spcPts val="0"/>
              </a:spcBef>
              <a:spcAft>
                <a:spcPts val="0"/>
              </a:spcAft>
              <a:defRPr/>
            </a:pPr>
            <a:endParaRPr lang="en-US" dirty="0">
              <a:latin typeface="+mn-lt"/>
              <a:cs typeface="+mn-cs"/>
            </a:endParaRPr>
          </a:p>
        </p:txBody>
      </p:sp>
      <p:sp>
        <p:nvSpPr>
          <p:cNvPr id="90116" name="Заголовок 8"/>
          <p:cNvSpPr>
            <a:spLocks noGrp="1"/>
          </p:cNvSpPr>
          <p:nvPr>
            <p:ph type="title"/>
          </p:nvPr>
        </p:nvSpPr>
        <p:spPr bwMode="auto">
          <a:xfrm>
            <a:off x="540069" y="817329"/>
            <a:ext cx="9721215" cy="1326092"/>
          </a:xfrm>
          <a:prstGeom prst="rect">
            <a:avLst/>
          </a:prstGeom>
          <a:noFill/>
          <a:ln w="9525">
            <a:noFill/>
            <a:miter lim="800000"/>
            <a:headEnd/>
            <a:tailEnd/>
          </a:ln>
        </p:spPr>
        <p:txBody>
          <a:bodyPr vert="horz" wrap="square" lIns="0" tIns="51521" rIns="0" bIns="0" numCol="1" anchor="b" anchorCtr="0" compatLnSpc="1">
            <a:prstTxWarp prst="textNoShape">
              <a:avLst/>
            </a:prstTxWarp>
          </a:bodyPr>
          <a:lstStyle/>
          <a:p>
            <a:pPr lvl="0"/>
            <a:r>
              <a:rPr lang="ru-RU" smtClean="0"/>
              <a:t>Образец заголовка</a:t>
            </a:r>
            <a:endParaRPr lang="en-US" smtClean="0"/>
          </a:p>
        </p:txBody>
      </p:sp>
      <p:sp>
        <p:nvSpPr>
          <p:cNvPr id="90117" name="Текст 29"/>
          <p:cNvSpPr>
            <a:spLocks noGrp="1"/>
          </p:cNvSpPr>
          <p:nvPr>
            <p:ph type="body" idx="1"/>
          </p:nvPr>
        </p:nvSpPr>
        <p:spPr bwMode="auto">
          <a:xfrm>
            <a:off x="540069" y="2246275"/>
            <a:ext cx="9721215" cy="5091311"/>
          </a:xfrm>
          <a:prstGeom prst="rect">
            <a:avLst/>
          </a:prstGeom>
          <a:noFill/>
          <a:ln w="9525">
            <a:noFill/>
            <a:miter lim="800000"/>
            <a:headEnd/>
            <a:tailEnd/>
          </a:ln>
        </p:spPr>
        <p:txBody>
          <a:bodyPr vert="horz" wrap="square" lIns="103044" tIns="51521" rIns="103044" bIns="51521"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540068" y="7374320"/>
            <a:ext cx="2520315" cy="424275"/>
          </a:xfrm>
          <a:prstGeom prst="rect">
            <a:avLst/>
          </a:prstGeom>
        </p:spPr>
        <p:txBody>
          <a:bodyPr vert="horz" lIns="0" tIns="0" rIns="0" bIns="0" anchor="b"/>
          <a:lstStyle>
            <a:lvl1pPr algn="l" eaLnBrk="1" fontAlgn="auto" latinLnBrk="0" hangingPunct="1">
              <a:spcBef>
                <a:spcPts val="0"/>
              </a:spcBef>
              <a:spcAft>
                <a:spcPts val="0"/>
              </a:spcAft>
              <a:defRPr kumimoji="0" sz="1300" smtClean="0">
                <a:solidFill>
                  <a:schemeClr val="tx2">
                    <a:shade val="90000"/>
                  </a:schemeClr>
                </a:solidFill>
                <a:latin typeface="+mn-lt"/>
                <a:cs typeface="+mn-cs"/>
              </a:defRPr>
            </a:lvl1pPr>
          </a:lstStyle>
          <a:p>
            <a:pPr>
              <a:defRPr/>
            </a:pPr>
            <a:fld id="{D33748A8-361C-4F67-B964-BD270C25F927}" type="datetimeFigureOut">
              <a:rPr lang="ru-RU"/>
              <a:pPr>
                <a:defRPr/>
              </a:pPr>
              <a:t>19.08.2024</a:t>
            </a:fld>
            <a:endParaRPr lang="ru-RU"/>
          </a:p>
        </p:txBody>
      </p:sp>
      <p:sp>
        <p:nvSpPr>
          <p:cNvPr id="22" name="Нижний колонтитул 21"/>
          <p:cNvSpPr>
            <a:spLocks noGrp="1"/>
          </p:cNvSpPr>
          <p:nvPr>
            <p:ph type="ftr" sz="quarter" idx="3"/>
          </p:nvPr>
        </p:nvSpPr>
        <p:spPr>
          <a:xfrm>
            <a:off x="3150395" y="7374320"/>
            <a:ext cx="3960495" cy="424275"/>
          </a:xfrm>
          <a:prstGeom prst="rect">
            <a:avLst/>
          </a:prstGeom>
        </p:spPr>
        <p:txBody>
          <a:bodyPr vert="horz" lIns="0" tIns="0" rIns="0" bIns="0" anchor="b"/>
          <a:lstStyle>
            <a:lvl1pPr algn="l" eaLnBrk="1" fontAlgn="auto" latinLnBrk="0" hangingPunct="1">
              <a:spcBef>
                <a:spcPts val="0"/>
              </a:spcBef>
              <a:spcAft>
                <a:spcPts val="0"/>
              </a:spcAft>
              <a:defRPr kumimoji="0" sz="13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9361170" y="7374320"/>
            <a:ext cx="900112" cy="424275"/>
          </a:xfrm>
          <a:prstGeom prst="rect">
            <a:avLst/>
          </a:prstGeom>
        </p:spPr>
        <p:txBody>
          <a:bodyPr vert="horz" lIns="0" tIns="0" rIns="0" bIns="0" anchor="b"/>
          <a:lstStyle>
            <a:lvl1pPr algn="r" eaLnBrk="1" fontAlgn="auto" latinLnBrk="0" hangingPunct="1">
              <a:spcBef>
                <a:spcPts val="0"/>
              </a:spcBef>
              <a:spcAft>
                <a:spcPts val="0"/>
              </a:spcAft>
              <a:defRPr kumimoji="0" sz="1300" smtClean="0">
                <a:solidFill>
                  <a:schemeClr val="tx2">
                    <a:shade val="90000"/>
                  </a:schemeClr>
                </a:solidFill>
                <a:latin typeface="+mn-lt"/>
                <a:cs typeface="+mn-cs"/>
              </a:defRPr>
            </a:lvl1pPr>
          </a:lstStyle>
          <a:p>
            <a:pPr>
              <a:defRPr/>
            </a:pPr>
            <a:fld id="{F81A871F-7F9F-485E-92B5-4545094D259A}" type="slidenum">
              <a:rPr lang="ru-RU"/>
              <a:pPr>
                <a:defRPr/>
              </a:pPr>
              <a:t>‹#›</a:t>
            </a:fld>
            <a:endParaRPr lang="ru-RU"/>
          </a:p>
        </p:txBody>
      </p:sp>
      <p:grpSp>
        <p:nvGrpSpPr>
          <p:cNvPr id="90121" name="Группа 1"/>
          <p:cNvGrpSpPr>
            <a:grpSpLocks/>
          </p:cNvGrpSpPr>
          <p:nvPr/>
        </p:nvGrpSpPr>
        <p:grpSpPr bwMode="auto">
          <a:xfrm>
            <a:off x="-22502" y="235098"/>
            <a:ext cx="10844481" cy="75304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fontAlgn="base">
        <a:spcBef>
          <a:spcPct val="0"/>
        </a:spcBef>
        <a:spcAft>
          <a:spcPct val="0"/>
        </a:spcAft>
        <a:defRPr sz="5600">
          <a:solidFill>
            <a:schemeClr val="tx2"/>
          </a:solidFill>
          <a:latin typeface="+mj-lt"/>
          <a:ea typeface="+mj-ea"/>
          <a:cs typeface="+mj-cs"/>
        </a:defRPr>
      </a:lvl1pPr>
      <a:lvl2pPr algn="l" rtl="0" fontAlgn="base">
        <a:spcBef>
          <a:spcPct val="0"/>
        </a:spcBef>
        <a:spcAft>
          <a:spcPct val="0"/>
        </a:spcAft>
        <a:defRPr sz="5600">
          <a:solidFill>
            <a:schemeClr val="tx2"/>
          </a:solidFill>
          <a:latin typeface="Arial" charset="0"/>
        </a:defRPr>
      </a:lvl2pPr>
      <a:lvl3pPr algn="l" rtl="0" fontAlgn="base">
        <a:spcBef>
          <a:spcPct val="0"/>
        </a:spcBef>
        <a:spcAft>
          <a:spcPct val="0"/>
        </a:spcAft>
        <a:defRPr sz="5600">
          <a:solidFill>
            <a:schemeClr val="tx2"/>
          </a:solidFill>
          <a:latin typeface="Arial" charset="0"/>
        </a:defRPr>
      </a:lvl3pPr>
      <a:lvl4pPr algn="l" rtl="0" fontAlgn="base">
        <a:spcBef>
          <a:spcPct val="0"/>
        </a:spcBef>
        <a:spcAft>
          <a:spcPct val="0"/>
        </a:spcAft>
        <a:defRPr sz="5600">
          <a:solidFill>
            <a:schemeClr val="tx2"/>
          </a:solidFill>
          <a:latin typeface="Arial" charset="0"/>
        </a:defRPr>
      </a:lvl4pPr>
      <a:lvl5pPr algn="l" rtl="0" fontAlgn="base">
        <a:spcBef>
          <a:spcPct val="0"/>
        </a:spcBef>
        <a:spcAft>
          <a:spcPct val="0"/>
        </a:spcAft>
        <a:defRPr sz="5600">
          <a:solidFill>
            <a:schemeClr val="tx2"/>
          </a:solidFill>
          <a:latin typeface="Arial" charset="0"/>
        </a:defRPr>
      </a:lvl5pPr>
      <a:lvl6pPr marL="515219" algn="l" rtl="0" fontAlgn="base">
        <a:spcBef>
          <a:spcPct val="0"/>
        </a:spcBef>
        <a:spcAft>
          <a:spcPct val="0"/>
        </a:spcAft>
        <a:defRPr sz="5600">
          <a:solidFill>
            <a:schemeClr val="tx2"/>
          </a:solidFill>
          <a:latin typeface="Arial" charset="0"/>
        </a:defRPr>
      </a:lvl6pPr>
      <a:lvl7pPr marL="1030437" algn="l" rtl="0" fontAlgn="base">
        <a:spcBef>
          <a:spcPct val="0"/>
        </a:spcBef>
        <a:spcAft>
          <a:spcPct val="0"/>
        </a:spcAft>
        <a:defRPr sz="5600">
          <a:solidFill>
            <a:schemeClr val="tx2"/>
          </a:solidFill>
          <a:latin typeface="Arial" charset="0"/>
        </a:defRPr>
      </a:lvl7pPr>
      <a:lvl8pPr marL="1545655" algn="l" rtl="0" fontAlgn="base">
        <a:spcBef>
          <a:spcPct val="0"/>
        </a:spcBef>
        <a:spcAft>
          <a:spcPct val="0"/>
        </a:spcAft>
        <a:defRPr sz="5600">
          <a:solidFill>
            <a:schemeClr val="tx2"/>
          </a:solidFill>
          <a:latin typeface="Arial" charset="0"/>
        </a:defRPr>
      </a:lvl8pPr>
      <a:lvl9pPr marL="2060874" algn="l" rtl="0" fontAlgn="base">
        <a:spcBef>
          <a:spcPct val="0"/>
        </a:spcBef>
        <a:spcAft>
          <a:spcPct val="0"/>
        </a:spcAft>
        <a:defRPr sz="5600">
          <a:solidFill>
            <a:schemeClr val="tx2"/>
          </a:solidFill>
          <a:latin typeface="Arial" charset="0"/>
        </a:defRPr>
      </a:lvl9pPr>
    </p:titleStyle>
    <p:bodyStyle>
      <a:lvl1pPr marL="307700" indent="-307700" algn="l" rtl="0" fontAlgn="base">
        <a:spcBef>
          <a:spcPct val="20000"/>
        </a:spcBef>
        <a:spcAft>
          <a:spcPct val="0"/>
        </a:spcAft>
        <a:buClr>
          <a:srgbClr val="0BD0D9"/>
        </a:buClr>
        <a:buSzPct val="95000"/>
        <a:buFont typeface="Wingdings 2" pitchFamily="18" charset="2"/>
        <a:buChar char=""/>
        <a:defRPr sz="3000">
          <a:solidFill>
            <a:schemeClr val="tx1"/>
          </a:solidFill>
          <a:latin typeface="+mn-lt"/>
          <a:ea typeface="+mn-ea"/>
          <a:cs typeface="+mn-cs"/>
        </a:defRPr>
      </a:lvl1pPr>
      <a:lvl2pPr marL="720949" indent="-277288" algn="l" rtl="0" fontAlgn="base">
        <a:spcBef>
          <a:spcPct val="20000"/>
        </a:spcBef>
        <a:spcAft>
          <a:spcPct val="0"/>
        </a:spcAft>
        <a:buClr>
          <a:schemeClr val="accent1"/>
        </a:buClr>
        <a:buSzPct val="85000"/>
        <a:buFont typeface="Wingdings 2" pitchFamily="18" charset="2"/>
        <a:buChar char=""/>
        <a:defRPr sz="2700">
          <a:solidFill>
            <a:schemeClr val="tx1"/>
          </a:solidFill>
          <a:latin typeface="+mn-lt"/>
        </a:defRPr>
      </a:lvl2pPr>
      <a:lvl3pPr marL="1030437" indent="-277288" algn="l" rtl="0" fontAlgn="base">
        <a:spcBef>
          <a:spcPct val="20000"/>
        </a:spcBef>
        <a:spcAft>
          <a:spcPct val="0"/>
        </a:spcAft>
        <a:buClr>
          <a:schemeClr val="accent2"/>
        </a:buClr>
        <a:buSzPct val="70000"/>
        <a:buFont typeface="Wingdings 2" pitchFamily="18" charset="2"/>
        <a:buChar char=""/>
        <a:defRPr sz="2400">
          <a:solidFill>
            <a:schemeClr val="tx1"/>
          </a:solidFill>
          <a:latin typeface="+mn-lt"/>
        </a:defRPr>
      </a:lvl3pPr>
      <a:lvl4pPr marL="1338137" indent="-236142" algn="l" rtl="0" fontAlgn="base">
        <a:spcBef>
          <a:spcPct val="20000"/>
        </a:spcBef>
        <a:spcAft>
          <a:spcPct val="0"/>
        </a:spcAft>
        <a:buClr>
          <a:srgbClr val="0BD0D9"/>
        </a:buClr>
        <a:buSzPct val="65000"/>
        <a:buFont typeface="Wingdings 2" pitchFamily="18" charset="2"/>
        <a:buChar char=""/>
        <a:defRPr sz="2300">
          <a:solidFill>
            <a:schemeClr val="tx1"/>
          </a:solidFill>
          <a:latin typeface="+mn-lt"/>
        </a:defRPr>
      </a:lvl4pPr>
      <a:lvl5pPr marL="1647626" indent="-236142" algn="l" rtl="0" fontAlgn="base">
        <a:spcBef>
          <a:spcPct val="20000"/>
        </a:spcBef>
        <a:spcAft>
          <a:spcPct val="0"/>
        </a:spcAft>
        <a:buClr>
          <a:srgbClr val="10CF9B"/>
        </a:buClr>
        <a:buSzPct val="65000"/>
        <a:buFont typeface="Wingdings 2" pitchFamily="18" charset="2"/>
        <a:buChar char=""/>
        <a:defRPr sz="2300">
          <a:solidFill>
            <a:schemeClr val="tx1"/>
          </a:solidFill>
          <a:latin typeface="+mn-lt"/>
        </a:defRPr>
      </a:lvl5pPr>
      <a:lvl6pPr marL="2162845" indent="-236142" algn="l" rtl="0" fontAlgn="base">
        <a:spcBef>
          <a:spcPct val="20000"/>
        </a:spcBef>
        <a:spcAft>
          <a:spcPct val="0"/>
        </a:spcAft>
        <a:buClr>
          <a:srgbClr val="10CF9B"/>
        </a:buClr>
        <a:buSzPct val="65000"/>
        <a:buFont typeface="Wingdings 2" pitchFamily="18" charset="2"/>
        <a:buChar char=""/>
        <a:defRPr sz="2300">
          <a:solidFill>
            <a:schemeClr val="tx1"/>
          </a:solidFill>
          <a:latin typeface="+mn-lt"/>
        </a:defRPr>
      </a:lvl6pPr>
      <a:lvl7pPr marL="2678064" indent="-236142" algn="l" rtl="0" fontAlgn="base">
        <a:spcBef>
          <a:spcPct val="20000"/>
        </a:spcBef>
        <a:spcAft>
          <a:spcPct val="0"/>
        </a:spcAft>
        <a:buClr>
          <a:srgbClr val="10CF9B"/>
        </a:buClr>
        <a:buSzPct val="65000"/>
        <a:buFont typeface="Wingdings 2" pitchFamily="18" charset="2"/>
        <a:buChar char=""/>
        <a:defRPr sz="2300">
          <a:solidFill>
            <a:schemeClr val="tx1"/>
          </a:solidFill>
          <a:latin typeface="+mn-lt"/>
        </a:defRPr>
      </a:lvl7pPr>
      <a:lvl8pPr marL="3193281" indent="-236142" algn="l" rtl="0" fontAlgn="base">
        <a:spcBef>
          <a:spcPct val="20000"/>
        </a:spcBef>
        <a:spcAft>
          <a:spcPct val="0"/>
        </a:spcAft>
        <a:buClr>
          <a:srgbClr val="10CF9B"/>
        </a:buClr>
        <a:buSzPct val="65000"/>
        <a:buFont typeface="Wingdings 2" pitchFamily="18" charset="2"/>
        <a:buChar char=""/>
        <a:defRPr sz="2300">
          <a:solidFill>
            <a:schemeClr val="tx1"/>
          </a:solidFill>
          <a:latin typeface="+mn-lt"/>
        </a:defRPr>
      </a:lvl8pPr>
      <a:lvl9pPr marL="3708500" indent="-236142" algn="l" rtl="0" fontAlgn="base">
        <a:spcBef>
          <a:spcPct val="20000"/>
        </a:spcBef>
        <a:spcAft>
          <a:spcPct val="0"/>
        </a:spcAft>
        <a:buClr>
          <a:srgbClr val="10CF9B"/>
        </a:buClr>
        <a:buSzPct val="65000"/>
        <a:buFont typeface="Wingdings 2" pitchFamily="18" charset="2"/>
        <a:buChar char=""/>
        <a:defRPr sz="2300">
          <a:solidFill>
            <a:schemeClr val="tx1"/>
          </a:solidFill>
          <a:latin typeface="+mn-lt"/>
        </a:defRPr>
      </a:lvl9pPr>
    </p:bodyStyle>
    <p:otherStyle>
      <a:defPPr>
        <a:defRPr lang="ru-RU"/>
      </a:defPPr>
      <a:lvl1pPr marL="0" algn="l" defTabSz="1030437" rtl="0" eaLnBrk="1" latinLnBrk="0" hangingPunct="1">
        <a:defRPr sz="2000" kern="1200">
          <a:solidFill>
            <a:schemeClr val="tx1"/>
          </a:solidFill>
          <a:latin typeface="+mn-lt"/>
          <a:ea typeface="+mn-ea"/>
          <a:cs typeface="+mn-cs"/>
        </a:defRPr>
      </a:lvl1pPr>
      <a:lvl2pPr marL="515219" algn="l" defTabSz="1030437" rtl="0" eaLnBrk="1" latinLnBrk="0" hangingPunct="1">
        <a:defRPr sz="2000" kern="1200">
          <a:solidFill>
            <a:schemeClr val="tx1"/>
          </a:solidFill>
          <a:latin typeface="+mn-lt"/>
          <a:ea typeface="+mn-ea"/>
          <a:cs typeface="+mn-cs"/>
        </a:defRPr>
      </a:lvl2pPr>
      <a:lvl3pPr marL="1030437" algn="l" defTabSz="1030437" rtl="0" eaLnBrk="1" latinLnBrk="0" hangingPunct="1">
        <a:defRPr sz="2000" kern="1200">
          <a:solidFill>
            <a:schemeClr val="tx1"/>
          </a:solidFill>
          <a:latin typeface="+mn-lt"/>
          <a:ea typeface="+mn-ea"/>
          <a:cs typeface="+mn-cs"/>
        </a:defRPr>
      </a:lvl3pPr>
      <a:lvl4pPr marL="1545655" algn="l" defTabSz="1030437" rtl="0" eaLnBrk="1" latinLnBrk="0" hangingPunct="1">
        <a:defRPr sz="2000" kern="1200">
          <a:solidFill>
            <a:schemeClr val="tx1"/>
          </a:solidFill>
          <a:latin typeface="+mn-lt"/>
          <a:ea typeface="+mn-ea"/>
          <a:cs typeface="+mn-cs"/>
        </a:defRPr>
      </a:lvl4pPr>
      <a:lvl5pPr marL="2060874" algn="l" defTabSz="1030437" rtl="0" eaLnBrk="1" latinLnBrk="0" hangingPunct="1">
        <a:defRPr sz="2000" kern="1200">
          <a:solidFill>
            <a:schemeClr val="tx1"/>
          </a:solidFill>
          <a:latin typeface="+mn-lt"/>
          <a:ea typeface="+mn-ea"/>
          <a:cs typeface="+mn-cs"/>
        </a:defRPr>
      </a:lvl5pPr>
      <a:lvl6pPr marL="2576093" algn="l" defTabSz="1030437" rtl="0" eaLnBrk="1" latinLnBrk="0" hangingPunct="1">
        <a:defRPr sz="2000" kern="1200">
          <a:solidFill>
            <a:schemeClr val="tx1"/>
          </a:solidFill>
          <a:latin typeface="+mn-lt"/>
          <a:ea typeface="+mn-ea"/>
          <a:cs typeface="+mn-cs"/>
        </a:defRPr>
      </a:lvl6pPr>
      <a:lvl7pPr marL="3091311" algn="l" defTabSz="1030437" rtl="0" eaLnBrk="1" latinLnBrk="0" hangingPunct="1">
        <a:defRPr sz="2000" kern="1200">
          <a:solidFill>
            <a:schemeClr val="tx1"/>
          </a:solidFill>
          <a:latin typeface="+mn-lt"/>
          <a:ea typeface="+mn-ea"/>
          <a:cs typeface="+mn-cs"/>
        </a:defRPr>
      </a:lvl7pPr>
      <a:lvl8pPr marL="3606529" algn="l" defTabSz="1030437" rtl="0" eaLnBrk="1" latinLnBrk="0" hangingPunct="1">
        <a:defRPr sz="2000" kern="1200">
          <a:solidFill>
            <a:schemeClr val="tx1"/>
          </a:solidFill>
          <a:latin typeface="+mn-lt"/>
          <a:ea typeface="+mn-ea"/>
          <a:cs typeface="+mn-cs"/>
        </a:defRPr>
      </a:lvl8pPr>
      <a:lvl9pPr marL="4121748" algn="l" defTabSz="103043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package" Target="../embeddings/_________Microsoft_Word.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61.xml.rels><?xml version="1.0" encoding="UTF-8" standalone="yes"?>
<Relationships xmlns="http://schemas.openxmlformats.org/package/2006/relationships"><Relationship Id="rId3" Type="http://schemas.openxmlformats.org/officeDocument/2006/relationships/package" Target="../embeddings/_________Microsoft_Word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2.emf"/></Relationships>
</file>

<file path=ppt/slides/_rels/slide62.xml.rels><?xml version="1.0" encoding="UTF-8" standalone="yes"?>
<Relationships xmlns="http://schemas.openxmlformats.org/package/2006/relationships"><Relationship Id="rId3" Type="http://schemas.openxmlformats.org/officeDocument/2006/relationships/package" Target="../embeddings/_________Microsoft_Word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3.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magomed01\Saved Games\Desktop\Новая папка (9)\images.jpg"/>
          <p:cNvPicPr>
            <a:picLocks noChangeAspect="1" noChangeArrowheads="1"/>
          </p:cNvPicPr>
          <p:nvPr/>
        </p:nvPicPr>
        <p:blipFill>
          <a:blip r:embed="rId2"/>
          <a:srcRect/>
          <a:stretch>
            <a:fillRect/>
          </a:stretch>
        </p:blipFill>
        <p:spPr bwMode="auto">
          <a:xfrm>
            <a:off x="2808387" y="1955670"/>
            <a:ext cx="5141254" cy="3787179"/>
          </a:xfrm>
          <a:prstGeom prst="rect">
            <a:avLst/>
          </a:prstGeom>
          <a:noFill/>
          <a:ln w="9525">
            <a:noFill/>
            <a:miter lim="800000"/>
            <a:headEnd/>
            <a:tailEnd/>
          </a:ln>
        </p:spPr>
      </p:pic>
      <p:sp>
        <p:nvSpPr>
          <p:cNvPr id="5" name="Подзаголовок 2"/>
          <p:cNvSpPr>
            <a:spLocks noGrp="1"/>
          </p:cNvSpPr>
          <p:nvPr>
            <p:ph type="subTitle" idx="4294967295"/>
          </p:nvPr>
        </p:nvSpPr>
        <p:spPr>
          <a:xfrm>
            <a:off x="624391" y="5923465"/>
            <a:ext cx="9788792" cy="1564885"/>
          </a:xfrm>
        </p:spPr>
        <p:txBody>
          <a:bodyPr lIns="0" rIns="20608">
            <a:noAutofit/>
          </a:bodyPr>
          <a:lstStyle/>
          <a:p>
            <a:pPr marL="0" indent="0" algn="ctr">
              <a:buNone/>
            </a:pPr>
            <a:r>
              <a:rPr lang="ru-RU" sz="6100" i="1" dirty="0" smtClean="0">
                <a:solidFill>
                  <a:srgbClr val="FF0000"/>
                </a:solidFill>
                <a:effectLst>
                  <a:outerShdw blurRad="38100" dist="38100" dir="2700000" algn="tl">
                    <a:srgbClr val="C0C0C0"/>
                  </a:outerShdw>
                </a:effectLst>
                <a:latin typeface="Arial Black" pitchFamily="34" charset="0"/>
              </a:rPr>
              <a:t>«СТОП-ИНСУЛЬТ</a:t>
            </a:r>
            <a:r>
              <a:rPr lang="ru-RU" sz="6100" i="1" dirty="0">
                <a:solidFill>
                  <a:srgbClr val="FF0000"/>
                </a:solidFill>
                <a:effectLst>
                  <a:outerShdw blurRad="38100" dist="38100" dir="2700000" algn="tl">
                    <a:srgbClr val="C0C0C0"/>
                  </a:outerShdw>
                </a:effectLst>
                <a:latin typeface="Arial Black" pitchFamily="34" charset="0"/>
              </a:rPr>
              <a:t>»</a:t>
            </a:r>
          </a:p>
        </p:txBody>
      </p:sp>
      <p:sp>
        <p:nvSpPr>
          <p:cNvPr id="2" name="Заголовок 1"/>
          <p:cNvSpPr>
            <a:spLocks noGrp="1"/>
          </p:cNvSpPr>
          <p:nvPr>
            <p:ph type="ctrTitle" idx="4294967295"/>
          </p:nvPr>
        </p:nvSpPr>
        <p:spPr>
          <a:xfrm>
            <a:off x="288107" y="29029"/>
            <a:ext cx="9181149" cy="1746025"/>
          </a:xfrm>
          <a:noFill/>
          <a:ln/>
        </p:spPr>
        <p:txBody>
          <a:bodyPr tIns="0" rIns="20608">
            <a:normAutofit/>
            <a:scene3d>
              <a:camera prst="orthographicFront"/>
              <a:lightRig rig="freezing" dir="t">
                <a:rot lat="0" lon="0" rev="5640000"/>
              </a:lightRig>
            </a:scene3d>
            <a:sp3d prstMaterial="flat">
              <a:bevelT w="38100" h="38100"/>
              <a:contourClr>
                <a:schemeClr val="tx2"/>
              </a:contourClr>
            </a:sp3d>
          </a:bodyPr>
          <a:lstStyle/>
          <a:p>
            <a:pPr algn="r" fontAlgn="auto">
              <a:spcAft>
                <a:spcPts val="0"/>
              </a:spcAft>
              <a:defRPr/>
            </a:pPr>
            <a:r>
              <a:rPr lang="ru-RU" sz="6300" b="1" i="1" kern="1200" spc="338" dirty="0">
                <a:solidFill>
                  <a:srgbClr val="0070C0"/>
                </a:solidFill>
                <a:effectLst>
                  <a:outerShdw blurRad="38100" dist="38100" dir="2700000" algn="tl">
                    <a:srgbClr val="000000">
                      <a:alpha val="43137"/>
                    </a:srgbClr>
                  </a:outerShdw>
                </a:effectLst>
                <a:latin typeface="Arial Black" pitchFamily="34" charset="0"/>
              </a:rPr>
              <a:t>Школа Здоровья</a:t>
            </a:r>
          </a:p>
        </p:txBody>
      </p:sp>
      <p:sp>
        <p:nvSpPr>
          <p:cNvPr id="3" name="TextBox 2"/>
          <p:cNvSpPr txBox="1"/>
          <p:nvPr/>
        </p:nvSpPr>
        <p:spPr>
          <a:xfrm>
            <a:off x="1666359" y="161851"/>
            <a:ext cx="7704856" cy="923330"/>
          </a:xfrm>
          <a:prstGeom prst="rect">
            <a:avLst/>
          </a:prstGeom>
          <a:noFill/>
        </p:spPr>
        <p:txBody>
          <a:bodyPr wrap="square" rtlCol="0">
            <a:spAutoFit/>
          </a:bodyPr>
          <a:lstStyle/>
          <a:p>
            <a:pPr algn="ctr"/>
            <a:r>
              <a:rPr lang="ru-RU" b="1" dirty="0"/>
              <a:t>ГБУ «</a:t>
            </a:r>
            <a:r>
              <a:rPr lang="ru-RU" b="1" dirty="0" smtClean="0"/>
              <a:t>РЕСПУБЛИКАНСКИЙ </a:t>
            </a:r>
            <a:r>
              <a:rPr lang="ru-RU" b="1" dirty="0"/>
              <a:t>ЦЕНТР </a:t>
            </a:r>
            <a:r>
              <a:rPr lang="ru-RU" b="1" dirty="0" smtClean="0"/>
              <a:t>ОБЩЕСТВЕННОГО </a:t>
            </a:r>
            <a:r>
              <a:rPr lang="ru-RU" b="1" dirty="0"/>
              <a:t>ЗДОРОВЬЯ И МЕДИЦИНСКОЙ ПРОФИЛАКТИКИ» МЗ ЧР</a:t>
            </a:r>
            <a:endParaRPr lang="ru-RU" dirty="0"/>
          </a:p>
          <a:p>
            <a:pPr algn="ctr"/>
            <a:r>
              <a:rPr lang="ru-RU" dirty="0"/>
              <a:t> </a:t>
            </a:r>
          </a:p>
        </p:txBody>
      </p:sp>
      <p:pic>
        <p:nvPicPr>
          <p:cNvPr id="11" name="Рисунок 10" descr="C:\Users\Raisa-admin\Desktop\логотипы\LOGO_РЦМП2 — копия.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9256" y="112267"/>
            <a:ext cx="721050" cy="694613"/>
          </a:xfrm>
          <a:prstGeom prst="rect">
            <a:avLst/>
          </a:prstGeom>
          <a:noFill/>
          <a:ln>
            <a:noFill/>
          </a:ln>
        </p:spPr>
      </p:pic>
      <p:pic>
        <p:nvPicPr>
          <p:cNvPr id="12" name="Рисунок 11" descr="C:\Users\Raisa-admin\Desktop\логотипы\Logo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545" y="85836"/>
            <a:ext cx="873814" cy="766621"/>
          </a:xfrm>
          <a:prstGeom prst="rect">
            <a:avLst/>
          </a:prstGeom>
          <a:noFill/>
          <a:ln>
            <a:noFill/>
          </a:ln>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590700" y="1498742"/>
            <a:ext cx="4134892" cy="4305198"/>
          </a:xfrm>
          <a:prstGeom prst="rect">
            <a:avLst/>
          </a:prstGeom>
          <a:solidFill>
            <a:srgbClr val="FFFFFF"/>
          </a:solidFill>
          <a:ln w="9525">
            <a:noFill/>
            <a:miter lim="800000"/>
            <a:headEnd/>
            <a:tailEnd/>
          </a:ln>
          <a:effectLst/>
        </p:spPr>
        <p:txBody>
          <a:bodyPr lIns="103044" tIns="51521" rIns="103044" bIns="51521" anchor="ctr">
            <a:spAutoFit/>
          </a:bodyPr>
          <a:lstStyle/>
          <a:p>
            <a:pPr algn="just" eaLnBrk="1" hangingPunct="1">
              <a:defRPr/>
            </a:pPr>
            <a:r>
              <a:rPr lang="ru-RU" sz="1300" dirty="0">
                <a:solidFill>
                  <a:schemeClr val="tx2">
                    <a:lumMod val="75000"/>
                  </a:schemeClr>
                </a:solidFill>
                <a:latin typeface="Arial Black" pitchFamily="34" charset="0"/>
                <a:cs typeface="+mn-cs"/>
              </a:rPr>
              <a:t>Причиной атеросклеротических изменений в сосудах являются нарушения содержания в крови липидов (жироподобных веществ) с повышением концентрации общего холестерина. </a:t>
            </a:r>
          </a:p>
          <a:p>
            <a:pPr algn="just" eaLnBrk="1" hangingPunct="1">
              <a:defRPr/>
            </a:pPr>
            <a:r>
              <a:rPr lang="ru-RU" sz="1300" dirty="0">
                <a:solidFill>
                  <a:schemeClr val="tx2">
                    <a:lumMod val="75000"/>
                  </a:schemeClr>
                </a:solidFill>
                <a:latin typeface="Arial Black" pitchFamily="34" charset="0"/>
                <a:cs typeface="+mn-cs"/>
              </a:rPr>
              <a:t>Из них наибольшую агрессивность проявляют липопротеиды низкой плотности, которые при окислении повреждают внутреннюю оболочку кровеносных сосудов (эндотелий), провоцируя образование атеросклеротических бляшек. Поврежденный эндотелий лишается способности образовывать сосудорасширяющие вещества, что проявляется наклонностью к спазмам сосудов, в том числе мозга и сердца.</a:t>
            </a:r>
          </a:p>
          <a:p>
            <a:pPr algn="just" eaLnBrk="1" hangingPunct="1">
              <a:defRPr/>
            </a:pPr>
            <a:r>
              <a:rPr lang="ru-RU" sz="1300" b="1" dirty="0">
                <a:solidFill>
                  <a:schemeClr val="tx2">
                    <a:lumMod val="75000"/>
                  </a:schemeClr>
                </a:solidFill>
                <a:latin typeface="Arial Black" pitchFamily="34" charset="0"/>
                <a:cs typeface="+mn-cs"/>
              </a:rPr>
              <a:t>Повышенный уровень холестерина</a:t>
            </a:r>
            <a:r>
              <a:rPr lang="ru-RU" sz="1300" dirty="0">
                <a:solidFill>
                  <a:schemeClr val="tx2">
                    <a:lumMod val="75000"/>
                  </a:schemeClr>
                </a:solidFill>
                <a:latin typeface="Arial Black" pitchFamily="34" charset="0"/>
                <a:cs typeface="+mn-cs"/>
              </a:rPr>
              <a:t> не связан напрямую, как это принято считать, с общим ожирением – может повышаться и при нормальном весе</a:t>
            </a:r>
          </a:p>
        </p:txBody>
      </p:sp>
      <p:pic>
        <p:nvPicPr>
          <p:cNvPr id="25602" name="Picture 5" descr="C:\Users\magomed01\Saved Games\Desktop\5555.jpg"/>
          <p:cNvPicPr>
            <a:picLocks noChangeAspect="1" noChangeArrowheads="1"/>
          </p:cNvPicPr>
          <p:nvPr/>
        </p:nvPicPr>
        <p:blipFill>
          <a:blip r:embed="rId3"/>
          <a:srcRect/>
          <a:stretch>
            <a:fillRect/>
          </a:stretch>
        </p:blipFill>
        <p:spPr bwMode="auto">
          <a:xfrm>
            <a:off x="6244532" y="1416072"/>
            <a:ext cx="3797383" cy="3140765"/>
          </a:xfrm>
          <a:prstGeom prst="rect">
            <a:avLst/>
          </a:prstGeom>
          <a:noFill/>
          <a:ln w="9525">
            <a:noFill/>
            <a:miter lim="800000"/>
            <a:headEnd/>
            <a:tailEnd/>
          </a:ln>
        </p:spPr>
      </p:pic>
      <p:sp>
        <p:nvSpPr>
          <p:cNvPr id="7" name="Заголовок 6"/>
          <p:cNvSpPr>
            <a:spLocks noGrp="1"/>
          </p:cNvSpPr>
          <p:nvPr>
            <p:ph type="title" idx="4294967295"/>
          </p:nvPr>
        </p:nvSpPr>
        <p:spPr>
          <a:xfrm>
            <a:off x="540067" y="424253"/>
            <a:ext cx="9811226" cy="826517"/>
          </a:xfrm>
          <a:noFill/>
          <a:ln/>
        </p:spPr>
        <p:txBody>
          <a:bodyPr>
            <a:normAutofit fontScale="90000"/>
            <a:scene3d>
              <a:camera prst="orthographicFront"/>
              <a:lightRig rig="freezing" dir="t">
                <a:rot lat="0" lon="0" rev="5640000"/>
              </a:lightRig>
            </a:scene3d>
            <a:sp3d prstMaterial="flat">
              <a:contourClr>
                <a:schemeClr val="tx2"/>
              </a:contourClr>
            </a:sp3d>
          </a:bodyPr>
          <a:lstStyle/>
          <a:p>
            <a:pPr algn="ctr" fontAlgn="auto">
              <a:spcAft>
                <a:spcPts val="0"/>
              </a:spcAft>
              <a:defRPr/>
            </a:pPr>
            <a:r>
              <a:rPr lang="ru-RU" kern="1200" dirty="0">
                <a:solidFill>
                  <a:srgbClr val="C00000"/>
                </a:solidFill>
                <a:effectLst>
                  <a:outerShdw blurRad="38100" dist="38100" dir="2700000" algn="tl">
                    <a:srgbClr val="000000">
                      <a:alpha val="43137"/>
                    </a:srgbClr>
                  </a:outerShdw>
                </a:effectLst>
                <a:latin typeface="+mj-lt"/>
                <a:ea typeface="+mj-ea"/>
                <a:cs typeface="+mj-cs"/>
              </a:rPr>
              <a:t>Холестерин </a:t>
            </a:r>
          </a:p>
        </p:txBody>
      </p:sp>
      <p:pic>
        <p:nvPicPr>
          <p:cNvPr id="25604" name="Picture 3" descr="C:\Users\magomed01\Saved Games\Desktop\сосуд+бляшки.jpg"/>
          <p:cNvPicPr>
            <a:picLocks noChangeAspect="1" noChangeArrowheads="1"/>
          </p:cNvPicPr>
          <p:nvPr/>
        </p:nvPicPr>
        <p:blipFill>
          <a:blip r:embed="rId4"/>
          <a:srcRect/>
          <a:stretch>
            <a:fillRect/>
          </a:stretch>
        </p:blipFill>
        <p:spPr bwMode="auto">
          <a:xfrm>
            <a:off x="4894363" y="4804787"/>
            <a:ext cx="2615952" cy="2237091"/>
          </a:xfrm>
          <a:prstGeom prst="rect">
            <a:avLst/>
          </a:prstGeom>
          <a:noFill/>
          <a:ln w="9525">
            <a:noFill/>
            <a:miter lim="800000"/>
            <a:headEnd/>
            <a:tailEnd/>
          </a:ln>
        </p:spPr>
      </p:pic>
      <p:pic>
        <p:nvPicPr>
          <p:cNvPr id="25605" name="Picture 8" descr="C:\Users\magomed01\Saved Games\Desktop\холестерин+инсульт.jpg"/>
          <p:cNvPicPr>
            <a:picLocks noChangeAspect="1" noChangeArrowheads="1"/>
          </p:cNvPicPr>
          <p:nvPr/>
        </p:nvPicPr>
        <p:blipFill>
          <a:blip r:embed="rId5"/>
          <a:srcRect/>
          <a:stretch>
            <a:fillRect/>
          </a:stretch>
        </p:blipFill>
        <p:spPr bwMode="auto">
          <a:xfrm>
            <a:off x="7763471" y="4804787"/>
            <a:ext cx="2807227" cy="22315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2025230" y="424253"/>
            <a:ext cx="6480810" cy="657536"/>
          </a:xfrm>
        </p:spPr>
        <p:txBody>
          <a:bodyPr/>
          <a:lstStyle/>
          <a:p>
            <a:pPr algn="ctr"/>
            <a:r>
              <a:rPr lang="ru-RU" sz="41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САХАРНЫЙ ДИАБЕТ </a:t>
            </a:r>
            <a:r>
              <a:rPr lang="ru-RU"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r>
            <a:br>
              <a:rPr lang="ru-RU"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br>
            <a:endParaRPr lang="ru-RU" dirty="0"/>
          </a:p>
        </p:txBody>
      </p:sp>
      <p:pic>
        <p:nvPicPr>
          <p:cNvPr id="13" name="Рисунок 12" descr="диабет 2.jpg"/>
          <p:cNvPicPr>
            <a:picLocks noGrp="1" noChangeAspect="1"/>
          </p:cNvPicPr>
          <p:nvPr>
            <p:ph type="pic" idx="1"/>
          </p:nvPr>
        </p:nvPicPr>
        <p:blipFill>
          <a:blip r:embed="rId2"/>
          <a:srcRect l="11329" r="11329"/>
          <a:stretch>
            <a:fillRect/>
          </a:stretch>
        </p:blipFill>
        <p:spPr>
          <a:xfrm>
            <a:off x="3712953" y="5052748"/>
            <a:ext cx="6160188" cy="2573196"/>
          </a:xfrm>
        </p:spPr>
      </p:pic>
      <p:sp>
        <p:nvSpPr>
          <p:cNvPr id="12" name="Текст 11"/>
          <p:cNvSpPr>
            <a:spLocks noGrp="1"/>
          </p:cNvSpPr>
          <p:nvPr>
            <p:ph type="body" sz="half" idx="2"/>
          </p:nvPr>
        </p:nvSpPr>
        <p:spPr>
          <a:xfrm>
            <a:off x="675053" y="1013806"/>
            <a:ext cx="9282475" cy="5774628"/>
          </a:xfrm>
        </p:spPr>
        <p:txBody>
          <a:bodyPr/>
          <a:lstStyle/>
          <a:p>
            <a:r>
              <a:rPr lang="ru-RU" sz="2300" b="1" i="1" dirty="0" smtClean="0">
                <a:solidFill>
                  <a:srgbClr val="7030A0"/>
                </a:solidFill>
                <a:latin typeface="Bookman Old Style" pitchFamily="18" charset="0"/>
              </a:rPr>
              <a:t>Лица, страдающие диабетом, имеют высокий риск развития инсульта. Они чаще имеют нарушения липидного обмена, артериальную гипертензию, различные проявления атеросклероза и избыточный вес</a:t>
            </a:r>
          </a:p>
          <a:p>
            <a:r>
              <a:rPr lang="ru-RU" sz="2300" b="1" i="1" dirty="0" smtClean="0">
                <a:solidFill>
                  <a:srgbClr val="7030A0"/>
                </a:solidFill>
                <a:latin typeface="Bookman Old Style" pitchFamily="18" charset="0"/>
              </a:rPr>
              <a:t>Прогноз у больных сахарным диабетом, перенесших инсульт, гораздо хуже, чем у людей, не страдающих этим заболеванием: они чаще становятся инвалидами, уходят из жизни и, наконец, у них значительно ухудшается течение сахарного диабета. Поэтому очень важно как можно раньше выявить сахарный диабет и начать лечение.</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506281" y="258947"/>
            <a:ext cx="9721215" cy="909163"/>
          </a:xfrm>
        </p:spPr>
        <p:txBody>
          <a:bodyPr>
            <a:normAutofit/>
          </a:bodyPr>
          <a:lstStyle/>
          <a:p>
            <a:pPr algn="ctr" fontAlgn="auto">
              <a:spcAft>
                <a:spcPts val="0"/>
              </a:spcAft>
              <a:defRPr/>
            </a:pPr>
            <a:r>
              <a:rPr lang="ru-RU" kern="1200" spc="338" dirty="0">
                <a:solidFill>
                  <a:srgbClr val="C00000"/>
                </a:solidFill>
                <a:effectLst>
                  <a:outerShdw blurRad="38100" dist="38100" dir="2700000" algn="tl">
                    <a:srgbClr val="000000">
                      <a:alpha val="43137"/>
                    </a:srgbClr>
                  </a:outerShdw>
                </a:effectLst>
              </a:rPr>
              <a:t>АЛКОГОЛЬ И КУРЕНИЕ</a:t>
            </a:r>
          </a:p>
        </p:txBody>
      </p:sp>
      <p:sp>
        <p:nvSpPr>
          <p:cNvPr id="24578" name="TextBox 6"/>
          <p:cNvSpPr txBox="1">
            <a:spLocks noChangeArrowheads="1"/>
          </p:cNvSpPr>
          <p:nvPr/>
        </p:nvSpPr>
        <p:spPr bwMode="auto">
          <a:xfrm>
            <a:off x="1772099" y="1416092"/>
            <a:ext cx="54381" cy="381047"/>
          </a:xfrm>
          <a:prstGeom prst="rect">
            <a:avLst/>
          </a:prstGeom>
          <a:noFill/>
          <a:ln w="9525">
            <a:noFill/>
            <a:miter lim="800000"/>
            <a:headEnd/>
            <a:tailEnd/>
          </a:ln>
        </p:spPr>
        <p:txBody>
          <a:bodyPr lIns="103044" tIns="51521" rIns="103044" bIns="51521">
            <a:spAutoFit/>
          </a:bodyPr>
          <a:lstStyle/>
          <a:p>
            <a:pPr eaLnBrk="1" hangingPunct="1"/>
            <a:endParaRPr lang="ru-RU" dirty="0"/>
          </a:p>
        </p:txBody>
      </p:sp>
      <p:sp>
        <p:nvSpPr>
          <p:cNvPr id="24579" name="AutoShape 5" descr="Картинки по запросу мозг основная мишень алкоголя картинка"/>
          <p:cNvSpPr>
            <a:spLocks noChangeAspect="1" noChangeArrowheads="1"/>
          </p:cNvSpPr>
          <p:nvPr/>
        </p:nvSpPr>
        <p:spPr bwMode="auto">
          <a:xfrm>
            <a:off x="183774" y="-167138"/>
            <a:ext cx="360045" cy="352646"/>
          </a:xfrm>
          <a:prstGeom prst="rect">
            <a:avLst/>
          </a:prstGeom>
          <a:noFill/>
          <a:ln w="9525">
            <a:noFill/>
            <a:miter lim="800000"/>
            <a:headEnd/>
            <a:tailEnd/>
          </a:ln>
        </p:spPr>
        <p:txBody>
          <a:bodyPr lIns="103044" tIns="51521" rIns="103044" bIns="51521"/>
          <a:lstStyle/>
          <a:p>
            <a:pPr eaLnBrk="1" hangingPunct="1"/>
            <a:endParaRPr lang="ru-RU" dirty="0"/>
          </a:p>
        </p:txBody>
      </p:sp>
      <p:sp>
        <p:nvSpPr>
          <p:cNvPr id="24580" name="AutoShape 7" descr="Картинки по запросу мозг основная мишень алкоголя картинка"/>
          <p:cNvSpPr>
            <a:spLocks noChangeAspect="1" noChangeArrowheads="1"/>
          </p:cNvSpPr>
          <p:nvPr/>
        </p:nvSpPr>
        <p:spPr bwMode="auto">
          <a:xfrm>
            <a:off x="183774" y="-167138"/>
            <a:ext cx="360045" cy="352646"/>
          </a:xfrm>
          <a:prstGeom prst="rect">
            <a:avLst/>
          </a:prstGeom>
          <a:noFill/>
          <a:ln w="9525">
            <a:noFill/>
            <a:miter lim="800000"/>
            <a:headEnd/>
            <a:tailEnd/>
          </a:ln>
        </p:spPr>
        <p:txBody>
          <a:bodyPr lIns="103044" tIns="51521" rIns="103044" bIns="51521"/>
          <a:lstStyle/>
          <a:p>
            <a:pPr eaLnBrk="1" hangingPunct="1"/>
            <a:endParaRPr lang="ru-RU" dirty="0"/>
          </a:p>
        </p:txBody>
      </p:sp>
      <p:pic>
        <p:nvPicPr>
          <p:cNvPr id="24581" name="Picture 12" descr="C:\Users\magomed01\Saved Games\Desktop\Без названия (1).jpg"/>
          <p:cNvPicPr>
            <a:picLocks noChangeAspect="1" noChangeArrowheads="1"/>
          </p:cNvPicPr>
          <p:nvPr/>
        </p:nvPicPr>
        <p:blipFill>
          <a:blip r:embed="rId2"/>
          <a:srcRect/>
          <a:stretch>
            <a:fillRect/>
          </a:stretch>
        </p:blipFill>
        <p:spPr bwMode="auto">
          <a:xfrm>
            <a:off x="6244533" y="1664044"/>
            <a:ext cx="4361795" cy="4793766"/>
          </a:xfrm>
          <a:prstGeom prst="rect">
            <a:avLst/>
          </a:prstGeom>
          <a:noFill/>
          <a:ln w="9525">
            <a:noFill/>
            <a:miter lim="800000"/>
            <a:headEnd/>
            <a:tailEnd/>
          </a:ln>
        </p:spPr>
      </p:pic>
      <p:sp>
        <p:nvSpPr>
          <p:cNvPr id="24582" name="Текст 5"/>
          <p:cNvSpPr>
            <a:spLocks noGrp="1"/>
          </p:cNvSpPr>
          <p:nvPr>
            <p:ph idx="4294967295"/>
          </p:nvPr>
        </p:nvSpPr>
        <p:spPr>
          <a:xfrm>
            <a:off x="253122" y="1085466"/>
            <a:ext cx="5991374" cy="5950908"/>
          </a:xfrm>
        </p:spPr>
        <p:txBody>
          <a:bodyPr/>
          <a:lstStyle/>
          <a:p>
            <a:pPr>
              <a:buFont typeface="Wingdings 2" pitchFamily="18" charset="2"/>
              <a:buNone/>
            </a:pPr>
            <a:r>
              <a:rPr lang="ru-RU" sz="2000" b="1" dirty="0">
                <a:solidFill>
                  <a:srgbClr val="C00000"/>
                </a:solidFill>
                <a:cs typeface="Times New Roman" pitchFamily="18" charset="0"/>
              </a:rPr>
              <a:t>Под влиянием алкоголя повышается </a:t>
            </a:r>
            <a:r>
              <a:rPr lang="ru-RU" sz="2000" b="1" dirty="0">
                <a:cs typeface="Times New Roman" pitchFamily="18" charset="0"/>
              </a:rPr>
              <a:t>сосудистая проницаемость, изменяется сосудистый тонус. Алкоголь разрушает кору головного мозга- это влияет </a:t>
            </a:r>
            <a:r>
              <a:rPr lang="ru-RU" sz="2000" b="1" dirty="0">
                <a:solidFill>
                  <a:srgbClr val="FF0000"/>
                </a:solidFill>
                <a:cs typeface="Times New Roman" pitchFamily="18" charset="0"/>
              </a:rPr>
              <a:t>на мозговую деятельность, </a:t>
            </a:r>
            <a:r>
              <a:rPr lang="ru-RU" sz="2000" b="1" dirty="0">
                <a:cs typeface="Times New Roman" pitchFamily="18" charset="0"/>
              </a:rPr>
              <a:t>образовываются тромбы, и повышается риск </a:t>
            </a:r>
            <a:r>
              <a:rPr lang="ru-RU" sz="2000" b="1" dirty="0" err="1">
                <a:solidFill>
                  <a:srgbClr val="FF0000"/>
                </a:solidFill>
                <a:cs typeface="Times New Roman" pitchFamily="18" charset="0"/>
              </a:rPr>
              <a:t>тромбообразования</a:t>
            </a:r>
            <a:r>
              <a:rPr lang="ru-RU" sz="2000" b="1" dirty="0">
                <a:solidFill>
                  <a:srgbClr val="FF0000"/>
                </a:solidFill>
                <a:cs typeface="Times New Roman" pitchFamily="18" charset="0"/>
              </a:rPr>
              <a:t>. </a:t>
            </a:r>
            <a:r>
              <a:rPr lang="ru-RU" sz="2000" b="1" dirty="0">
                <a:cs typeface="Times New Roman" pitchFamily="18" charset="0"/>
              </a:rPr>
              <a:t>Алкогольная интоксикация повышает свертываемость крови. При ишемических интоксикациях у страдающих алкоголизмом с длительным злоупотреблением алкоголем наблюдается поражение многих сосудов.</a:t>
            </a:r>
          </a:p>
          <a:p>
            <a:pPr>
              <a:buFont typeface="Wingdings 2" pitchFamily="18" charset="2"/>
              <a:buNone/>
            </a:pPr>
            <a:r>
              <a:rPr lang="ru-RU" sz="2000" b="1" dirty="0">
                <a:solidFill>
                  <a:srgbClr val="FF0000"/>
                </a:solidFill>
                <a:cs typeface="Times New Roman" pitchFamily="18" charset="0"/>
              </a:rPr>
              <a:t>Известно, что где много пьют, там много курят. </a:t>
            </a:r>
            <a:r>
              <a:rPr lang="ru-RU" sz="2000" b="1" dirty="0">
                <a:cs typeface="Times New Roman" pitchFamily="18" charset="0"/>
              </a:rPr>
              <a:t>Алкогольная и никотиновая интоксикации взаимно усиливают друг друга, прокладывая дорогу тяжелейшим </a:t>
            </a:r>
            <a:r>
              <a:rPr lang="ru-RU" sz="2000" b="1" dirty="0" err="1">
                <a:cs typeface="Times New Roman" pitchFamily="18" charset="0"/>
              </a:rPr>
              <a:t>сердечно-сосудистым</a:t>
            </a:r>
            <a:r>
              <a:rPr lang="ru-RU" sz="2000" b="1" dirty="0">
                <a:cs typeface="Times New Roman" pitchFamily="18" charset="0"/>
              </a:rPr>
              <a:t> заболеваниям: инсульту, инфаркту миокарда, перемежающей хромоте.</a:t>
            </a:r>
          </a:p>
          <a:p>
            <a:pPr>
              <a:buFont typeface="Wingdings 2" pitchFamily="18" charset="2"/>
              <a:buNone/>
            </a:pPr>
            <a:r>
              <a:rPr lang="ru-RU" sz="1000" b="1" dirty="0">
                <a:latin typeface="Arial Black" pitchFamily="34" charset="0"/>
                <a:cs typeface="Times New Roman" pitchFamily="18" charset="0"/>
              </a:rPr>
              <a:t/>
            </a:r>
            <a:br>
              <a:rPr lang="ru-RU" sz="1000" b="1" dirty="0">
                <a:latin typeface="Arial Black" pitchFamily="34" charset="0"/>
                <a:cs typeface="Times New Roman" pitchFamily="18" charset="0"/>
              </a:rPr>
            </a:br>
            <a:r>
              <a:rPr lang="ru-RU" sz="1000" b="1" dirty="0">
                <a:latin typeface="Arial Black" pitchFamily="34" charset="0"/>
                <a:cs typeface="Times New Roman" pitchFamily="18" charset="0"/>
              </a:rPr>
              <a:t/>
            </a:r>
            <a:br>
              <a:rPr lang="ru-RU" sz="1000" b="1" dirty="0">
                <a:latin typeface="Arial Black" pitchFamily="34" charset="0"/>
                <a:cs typeface="Times New Roman" pitchFamily="18" charset="0"/>
              </a:rPr>
            </a:br>
            <a:endParaRPr lang="ru-RU" sz="1000" b="1" dirty="0">
              <a:latin typeface="Arial Black"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4" name="Picture 3" descr="Нарушения сердечного ритма"/>
          <p:cNvPicPr>
            <a:picLocks noChangeAspect="1" noChangeArrowheads="1"/>
          </p:cNvPicPr>
          <p:nvPr/>
        </p:nvPicPr>
        <p:blipFill>
          <a:blip r:embed="rId2"/>
          <a:srcRect/>
          <a:stretch>
            <a:fillRect/>
          </a:stretch>
        </p:blipFill>
        <p:spPr bwMode="auto">
          <a:xfrm>
            <a:off x="0" y="1"/>
            <a:ext cx="10801350" cy="795654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18913" y="0"/>
            <a:ext cx="7847911" cy="1054286"/>
          </a:xfrm>
        </p:spPr>
        <p:txBody>
          <a:bodyPr/>
          <a:lstStyle/>
          <a:p>
            <a:pPr algn="ctr"/>
            <a:r>
              <a:rPr lang="ru-RU" dirty="0" smtClean="0">
                <a:solidFill>
                  <a:srgbClr val="F91329"/>
                </a:solidFill>
                <a:effectLst>
                  <a:outerShdw blurRad="38100" dist="38100" dir="2700000" algn="tl">
                    <a:srgbClr val="000000">
                      <a:alpha val="43137"/>
                    </a:srgbClr>
                  </a:outerShdw>
                </a:effectLst>
              </a:rPr>
              <a:t>ОЖИРЕНИЕ</a:t>
            </a:r>
            <a:endParaRPr lang="ru-RU" dirty="0">
              <a:solidFill>
                <a:srgbClr val="F91329"/>
              </a:solidFill>
              <a:effectLst>
                <a:outerShdw blurRad="38100" dist="38100" dir="2700000" algn="tl">
                  <a:srgbClr val="000000">
                    <a:alpha val="43137"/>
                  </a:srgbClr>
                </a:outerShdw>
              </a:effectLst>
            </a:endParaRPr>
          </a:p>
        </p:txBody>
      </p:sp>
      <p:pic>
        <p:nvPicPr>
          <p:cNvPr id="8" name="Содержимое 7" descr="ожирение 2.jpg"/>
          <p:cNvPicPr>
            <a:picLocks noGrp="1" noChangeAspect="1"/>
          </p:cNvPicPr>
          <p:nvPr>
            <p:ph sz="quarter" idx="4"/>
          </p:nvPr>
        </p:nvPicPr>
        <p:blipFill>
          <a:blip r:embed="rId3"/>
          <a:stretch>
            <a:fillRect/>
          </a:stretch>
        </p:blipFill>
        <p:spPr>
          <a:xfrm>
            <a:off x="6919627" y="1498724"/>
            <a:ext cx="3709246" cy="4959104"/>
          </a:xfrm>
        </p:spPr>
      </p:pic>
      <p:sp>
        <p:nvSpPr>
          <p:cNvPr id="5" name="Содержимое 4"/>
          <p:cNvSpPr>
            <a:spLocks noGrp="1"/>
          </p:cNvSpPr>
          <p:nvPr>
            <p:ph sz="half" idx="2"/>
          </p:nvPr>
        </p:nvSpPr>
        <p:spPr>
          <a:xfrm>
            <a:off x="0" y="1002813"/>
            <a:ext cx="7679138" cy="5008684"/>
          </a:xfrm>
        </p:spPr>
        <p:txBody>
          <a:bodyPr/>
          <a:lstStyle/>
          <a:p>
            <a:r>
              <a:rPr lang="ru-RU" sz="1800" b="1" dirty="0" smtClean="0">
                <a:solidFill>
                  <a:srgbClr val="FF0000"/>
                </a:solidFill>
                <a:latin typeface="Bookman Old Style" pitchFamily="18" charset="0"/>
              </a:rPr>
              <a:t>Проблема ожирения </a:t>
            </a:r>
            <a:r>
              <a:rPr lang="ru-RU" sz="1800" dirty="0" smtClean="0">
                <a:latin typeface="Bookman Old Style" pitchFamily="18" charset="0"/>
              </a:rPr>
              <a:t>имеет большое значение, поскольку представляет </a:t>
            </a:r>
            <a:r>
              <a:rPr lang="ru-RU" sz="1800" b="1" dirty="0" smtClean="0">
                <a:solidFill>
                  <a:srgbClr val="FF0000"/>
                </a:solidFill>
                <a:latin typeface="Bookman Old Style" pitchFamily="18" charset="0"/>
              </a:rPr>
              <a:t>угрозу </a:t>
            </a:r>
            <a:r>
              <a:rPr lang="ru-RU" sz="1800" b="1" dirty="0" err="1" smtClean="0">
                <a:solidFill>
                  <a:srgbClr val="FF0000"/>
                </a:solidFill>
                <a:latin typeface="Bookman Old Style" pitchFamily="18" charset="0"/>
              </a:rPr>
              <a:t>инвалидизации</a:t>
            </a:r>
            <a:r>
              <a:rPr lang="ru-RU" sz="1800" b="1" dirty="0" smtClean="0">
                <a:solidFill>
                  <a:srgbClr val="FF0000"/>
                </a:solidFill>
                <a:latin typeface="Bookman Old Style" pitchFamily="18" charset="0"/>
              </a:rPr>
              <a:t> </a:t>
            </a:r>
            <a:r>
              <a:rPr lang="ru-RU" sz="1800" dirty="0" smtClean="0">
                <a:latin typeface="Bookman Old Style" pitchFamily="18" charset="0"/>
              </a:rPr>
              <a:t>людей молодого возраста, снижения продолжительности жизни из-за частого возникновения тяжелых сопутствующих заболеваний: артериальной гипертонии, нарушений липидного обмена, атеросклероза и обусловленной ими патологии (инсульт, инфаркт миокарда, поражения глаз, почек, сосудов конечностей). </a:t>
            </a:r>
          </a:p>
          <a:p>
            <a:r>
              <a:rPr lang="ru-RU" sz="1800" b="1" dirty="0" err="1" smtClean="0">
                <a:solidFill>
                  <a:srgbClr val="FF0000"/>
                </a:solidFill>
                <a:latin typeface="Bookman Old Style" pitchFamily="18" charset="0"/>
              </a:rPr>
              <a:t>Сердечно-сосудистые</a:t>
            </a:r>
            <a:r>
              <a:rPr lang="ru-RU" sz="1800" b="1" dirty="0" smtClean="0">
                <a:solidFill>
                  <a:srgbClr val="FF0000"/>
                </a:solidFill>
                <a:latin typeface="Bookman Old Style" pitchFamily="18" charset="0"/>
              </a:rPr>
              <a:t> болезни </a:t>
            </a:r>
            <a:r>
              <a:rPr lang="ru-RU" sz="1800" dirty="0" smtClean="0">
                <a:latin typeface="Bookman Old Style" pitchFamily="18" charset="0"/>
              </a:rPr>
              <a:t>у</a:t>
            </a:r>
            <a:r>
              <a:rPr lang="ru-RU" sz="1800" b="1" dirty="0" smtClean="0">
                <a:latin typeface="Bookman Old Style" pitchFamily="18" charset="0"/>
              </a:rPr>
              <a:t> </a:t>
            </a:r>
            <a:r>
              <a:rPr lang="ru-RU" sz="1800" dirty="0" smtClean="0">
                <a:latin typeface="Bookman Old Style" pitchFamily="18" charset="0"/>
              </a:rPr>
              <a:t>страдающих ожирением в большинстве случаев возникают в </a:t>
            </a:r>
            <a:r>
              <a:rPr lang="ru-RU" sz="1800" b="1" dirty="0" smtClean="0">
                <a:solidFill>
                  <a:srgbClr val="FF0000"/>
                </a:solidFill>
                <a:latin typeface="Bookman Old Style" pitchFamily="18" charset="0"/>
              </a:rPr>
              <a:t>молодом возрасте</a:t>
            </a:r>
            <a:r>
              <a:rPr lang="ru-RU" sz="1800" dirty="0" smtClean="0">
                <a:latin typeface="Bookman Old Style" pitchFamily="18" charset="0"/>
              </a:rPr>
              <a:t>, их риск растет по мере увеличения массы тела и зависит также от особенностей отложения жировой ткани. Наиболее </a:t>
            </a:r>
            <a:r>
              <a:rPr lang="ru-RU" sz="1800" b="1" dirty="0" smtClean="0">
                <a:solidFill>
                  <a:srgbClr val="FF0000"/>
                </a:solidFill>
                <a:latin typeface="Bookman Old Style" pitchFamily="18" charset="0"/>
              </a:rPr>
              <a:t>опасен</a:t>
            </a:r>
            <a:r>
              <a:rPr lang="ru-RU" sz="1800" dirty="0" smtClean="0">
                <a:solidFill>
                  <a:srgbClr val="FF0000"/>
                </a:solidFill>
                <a:latin typeface="Bookman Old Style" pitchFamily="18" charset="0"/>
              </a:rPr>
              <a:t> </a:t>
            </a:r>
            <a:r>
              <a:rPr lang="ru-RU" sz="1800" dirty="0" smtClean="0">
                <a:latin typeface="Bookman Old Style" pitchFamily="18" charset="0"/>
              </a:rPr>
              <a:t>для здоровья </a:t>
            </a:r>
            <a:r>
              <a:rPr lang="ru-RU" sz="1800" b="1" dirty="0" smtClean="0">
                <a:solidFill>
                  <a:srgbClr val="FF0000"/>
                </a:solidFill>
                <a:latin typeface="Bookman Old Style" pitchFamily="18" charset="0"/>
              </a:rPr>
              <a:t>абдоминальный тип </a:t>
            </a:r>
            <a:r>
              <a:rPr lang="ru-RU" sz="1800" dirty="0" smtClean="0">
                <a:latin typeface="Bookman Old Style" pitchFamily="18" charset="0"/>
              </a:rPr>
              <a:t>ожирения (отложение жира на животе), который во многих случаях сочетается с целым комплексом гормональных и обменных нарушений.</a:t>
            </a:r>
          </a:p>
          <a:p>
            <a:r>
              <a:rPr lang="ru-RU" sz="1800" b="1" dirty="0" smtClean="0">
                <a:solidFill>
                  <a:srgbClr val="FF0000"/>
                </a:solidFill>
                <a:latin typeface="Bookman Old Style" pitchFamily="18" charset="0"/>
              </a:rPr>
              <a:t>Главные причины ожирения </a:t>
            </a:r>
            <a:r>
              <a:rPr lang="ru-RU" sz="1800" dirty="0" smtClean="0">
                <a:latin typeface="Bookman Old Style" pitchFamily="18" charset="0"/>
              </a:rPr>
              <a:t>– переедание, чрезмерное употребление жирной пищи в сочетании с низкой физической активностью при наследственной предрасположенности. Ожирение возникает в результате длительного нарушения энергетического баланса, когда поступление энергии в организм с пищей превышает энергетические траты организма.</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439" y="6623131"/>
            <a:ext cx="9198089" cy="589554"/>
          </a:xfrm>
          <a:solidFill>
            <a:srgbClr val="FFFFCC"/>
          </a:solidFill>
        </p:spPr>
        <p:style>
          <a:lnRef idx="2">
            <a:schemeClr val="accent1"/>
          </a:lnRef>
          <a:fillRef idx="1">
            <a:schemeClr val="lt1"/>
          </a:fillRef>
          <a:effectRef idx="0">
            <a:schemeClr val="accent1"/>
          </a:effectRef>
          <a:fontRef idx="minor">
            <a:schemeClr val="dk1"/>
          </a:fontRef>
        </p:style>
        <p:txBody>
          <a:bodyPr/>
          <a:lstStyle/>
          <a:p>
            <a:pPr algn="ctr"/>
            <a:r>
              <a:rPr lang="ru-RU" sz="3600" dirty="0" smtClean="0"/>
              <a:t>Аристотель: «Жизнь требует движения».</a:t>
            </a:r>
            <a:endParaRPr lang="ru-RU" sz="3600" b="1" dirty="0"/>
          </a:p>
        </p:txBody>
      </p:sp>
      <p:pic>
        <p:nvPicPr>
          <p:cNvPr id="4098" name="Picture 2" descr="C:\Users\magomed01\Saved Games\Desktop\движение2.jpg"/>
          <p:cNvPicPr>
            <a:picLocks noChangeAspect="1" noChangeArrowheads="1"/>
          </p:cNvPicPr>
          <p:nvPr/>
        </p:nvPicPr>
        <p:blipFill>
          <a:blip r:embed="rId2"/>
          <a:srcRect/>
          <a:stretch>
            <a:fillRect/>
          </a:stretch>
        </p:blipFill>
        <p:spPr bwMode="auto">
          <a:xfrm>
            <a:off x="5906994" y="1746679"/>
            <a:ext cx="4483695" cy="4215238"/>
          </a:xfrm>
          <a:prstGeom prst="rect">
            <a:avLst/>
          </a:prstGeom>
          <a:noFill/>
        </p:spPr>
      </p:pic>
      <p:sp>
        <p:nvSpPr>
          <p:cNvPr id="5" name="Содержимое 4"/>
          <p:cNvSpPr>
            <a:spLocks noGrp="1"/>
          </p:cNvSpPr>
          <p:nvPr>
            <p:ph idx="1"/>
          </p:nvPr>
        </p:nvSpPr>
        <p:spPr>
          <a:xfrm>
            <a:off x="337507" y="1250769"/>
            <a:ext cx="6497732" cy="8238583"/>
          </a:xfrm>
          <a:prstGeom prst="rect">
            <a:avLst/>
          </a:prstGeom>
        </p:spPr>
        <p:txBody>
          <a:bodyPr wrap="square">
            <a:spAutoFit/>
          </a:bodyPr>
          <a:lstStyle/>
          <a:p>
            <a:pPr>
              <a:lnSpc>
                <a:spcPct val="80000"/>
              </a:lnSpc>
              <a:buNone/>
            </a:pPr>
            <a:endParaRPr lang="ru-RU" sz="1200" dirty="0" smtClean="0"/>
          </a:p>
          <a:p>
            <a:pPr>
              <a:lnSpc>
                <a:spcPct val="80000"/>
              </a:lnSpc>
            </a:pPr>
            <a:endParaRPr lang="ru-RU" sz="1200" dirty="0" smtClean="0"/>
          </a:p>
          <a:p>
            <a:pPr>
              <a:lnSpc>
                <a:spcPct val="80000"/>
              </a:lnSpc>
              <a:buNone/>
            </a:pPr>
            <a:r>
              <a:rPr lang="ru-RU" sz="2700" b="1" dirty="0" smtClean="0"/>
              <a:t>     20—30 минут в день бега, ходьбы, плавания или работы на велотренажере в умеренном темпе позволяют снизить уровень стресса, улучшить общее самочувствие, стабилизировать вес тела и уровень артериального давления, снизить содержание холестерина в крови, а следовательно — </a:t>
            </a:r>
            <a:r>
              <a:rPr lang="ru-RU" sz="2700" b="1" dirty="0" smtClean="0">
                <a:solidFill>
                  <a:srgbClr val="FF0000"/>
                </a:solidFill>
              </a:rPr>
              <a:t>избежать инсульта.</a:t>
            </a:r>
          </a:p>
          <a:p>
            <a:pPr>
              <a:lnSpc>
                <a:spcPct val="80000"/>
              </a:lnSpc>
            </a:pPr>
            <a:endParaRPr lang="ru-RU" sz="2000" b="1" dirty="0" smtClean="0">
              <a:solidFill>
                <a:srgbClr val="FF0000"/>
              </a:solidFill>
            </a:endParaRPr>
          </a:p>
          <a:p>
            <a:pPr>
              <a:lnSpc>
                <a:spcPct val="80000"/>
              </a:lnSpc>
            </a:pPr>
            <a:endParaRPr lang="ru-RU" sz="2000" b="1" dirty="0" smtClean="0">
              <a:solidFill>
                <a:srgbClr val="FF0000"/>
              </a:solidFill>
            </a:endParaRPr>
          </a:p>
          <a:p>
            <a:pPr>
              <a:lnSpc>
                <a:spcPct val="80000"/>
              </a:lnSpc>
            </a:pPr>
            <a:endParaRPr lang="ru-RU" sz="2000" b="1" dirty="0" smtClean="0">
              <a:solidFill>
                <a:srgbClr val="FF0000"/>
              </a:solidFill>
            </a:endParaRPr>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a:p>
            <a:pPr>
              <a:lnSpc>
                <a:spcPct val="80000"/>
              </a:lnSpc>
              <a:buNone/>
            </a:pPr>
            <a:endParaRPr lang="ru-RU" sz="1200" dirty="0" smtClean="0"/>
          </a:p>
        </p:txBody>
      </p:sp>
      <p:sp>
        <p:nvSpPr>
          <p:cNvPr id="6" name="TextBox 5"/>
          <p:cNvSpPr txBox="1"/>
          <p:nvPr/>
        </p:nvSpPr>
        <p:spPr>
          <a:xfrm>
            <a:off x="928211" y="341600"/>
            <a:ext cx="8860545" cy="935045"/>
          </a:xfrm>
          <a:prstGeom prst="rect">
            <a:avLst/>
          </a:prstGeom>
          <a:noFill/>
        </p:spPr>
        <p:txBody>
          <a:bodyPr wrap="square" lIns="103044" tIns="51521" rIns="103044" bIns="51521" rtlCol="0">
            <a:spAutoFit/>
          </a:bodyPr>
          <a:lstStyle/>
          <a:p>
            <a:r>
              <a:rPr lang="ru-RU" sz="2700" b="1" i="1" dirty="0" smtClean="0">
                <a:latin typeface="+mj-lt"/>
              </a:rPr>
              <a:t>Гиподинамия(малоподвижный образ жизни)-</a:t>
            </a:r>
          </a:p>
          <a:p>
            <a:r>
              <a:rPr lang="ru-RU" sz="2700" dirty="0" smtClean="0">
                <a:latin typeface="+mj-lt"/>
              </a:rPr>
              <a:t> причина </a:t>
            </a:r>
            <a:r>
              <a:rPr lang="ru-RU" sz="2700" dirty="0" err="1" smtClean="0">
                <a:latin typeface="+mj-lt"/>
              </a:rPr>
              <a:t>сердечно-сосудистых</a:t>
            </a:r>
            <a:r>
              <a:rPr lang="ru-RU" sz="2700" dirty="0" smtClean="0">
                <a:latin typeface="+mj-lt"/>
              </a:rPr>
              <a:t> заболеваний</a:t>
            </a:r>
            <a:endParaRPr lang="ru-RU" sz="27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0069" y="589555"/>
            <a:ext cx="9721215" cy="6748031"/>
          </a:xfrm>
        </p:spPr>
        <p:style>
          <a:lnRef idx="1">
            <a:schemeClr val="accent6"/>
          </a:lnRef>
          <a:fillRef idx="2">
            <a:schemeClr val="accent6"/>
          </a:fillRef>
          <a:effectRef idx="1">
            <a:schemeClr val="accent6"/>
          </a:effectRef>
          <a:fontRef idx="minor">
            <a:schemeClr val="dk1"/>
          </a:fontRef>
        </p:style>
        <p:txBody>
          <a:bodyPr/>
          <a:lstStyle/>
          <a:p>
            <a:pPr>
              <a:buNone/>
            </a:pPr>
            <a:r>
              <a:rPr lang="ru-RU" sz="2300" b="1" i="1" dirty="0" smtClean="0"/>
              <a:t>Итак, можно говорить о повышенном риске инсульта, если: </a:t>
            </a:r>
          </a:p>
          <a:p>
            <a:pPr>
              <a:buNone/>
            </a:pPr>
            <a:endParaRPr lang="ru-RU" sz="2300" b="1" i="1" dirty="0" smtClean="0"/>
          </a:p>
          <a:p>
            <a:r>
              <a:rPr lang="ru-RU" sz="2000" dirty="0" smtClean="0"/>
              <a:t>• Один или более из Ваших кровных родственников перенес инсульт или инфаркт миокарда; </a:t>
            </a:r>
          </a:p>
          <a:p>
            <a:r>
              <a:rPr lang="ru-RU" sz="2000" dirty="0" smtClean="0"/>
              <a:t>• У Вас диагностирована склонность к </a:t>
            </a:r>
            <a:r>
              <a:rPr lang="ru-RU" sz="2000" dirty="0" err="1" smtClean="0"/>
              <a:t>микротромбообразованию</a:t>
            </a:r>
            <a:r>
              <a:rPr lang="ru-RU" sz="2000" dirty="0" smtClean="0"/>
              <a:t>; </a:t>
            </a:r>
          </a:p>
          <a:p>
            <a:r>
              <a:rPr lang="ru-RU" sz="2000" dirty="0" smtClean="0"/>
              <a:t>• Вы страдаете артериальной гипертонией, стенокардией, </a:t>
            </a:r>
            <a:r>
              <a:rPr lang="ru-RU" sz="2000" dirty="0" err="1" smtClean="0"/>
              <a:t>дисциркуляторной</a:t>
            </a:r>
            <a:r>
              <a:rPr lang="ru-RU" sz="2000" dirty="0" smtClean="0"/>
              <a:t> энцефалопатией; </a:t>
            </a:r>
          </a:p>
          <a:p>
            <a:r>
              <a:rPr lang="ru-RU" sz="2000" dirty="0" smtClean="0"/>
              <a:t>• Вы больны сахарным диабетом; </a:t>
            </a:r>
          </a:p>
          <a:p>
            <a:r>
              <a:rPr lang="ru-RU" sz="2000" dirty="0" smtClean="0"/>
              <a:t>• Вы курите или злоупотребляете алкоголем; </a:t>
            </a:r>
          </a:p>
          <a:p>
            <a:r>
              <a:rPr lang="ru-RU" sz="2000" dirty="0" smtClean="0"/>
              <a:t>• У Вас нарушен липидный обмен, вес тела значительно больше нормы; </a:t>
            </a:r>
          </a:p>
          <a:p>
            <a:r>
              <a:rPr lang="ru-RU" sz="2000" dirty="0" smtClean="0"/>
              <a:t>• У Вас уже были или есть сейчас нарушения мозгового кровообращения: </a:t>
            </a:r>
            <a:r>
              <a:rPr lang="ru-RU" sz="2000" dirty="0" err="1" smtClean="0"/>
              <a:t>нейро-циркуляторная</a:t>
            </a:r>
            <a:r>
              <a:rPr lang="ru-RU" sz="2000" dirty="0" smtClean="0"/>
              <a:t> </a:t>
            </a:r>
            <a:r>
              <a:rPr lang="ru-RU" sz="2000" dirty="0" err="1" smtClean="0"/>
              <a:t>дистония</a:t>
            </a:r>
            <a:r>
              <a:rPr lang="ru-RU" sz="2000" dirty="0" smtClean="0"/>
              <a:t>, транзиторные ишемические атаки, гипертонический церебральный криз. </a:t>
            </a:r>
          </a:p>
          <a:p>
            <a:pPr algn="ctr">
              <a:buNone/>
            </a:pPr>
            <a:r>
              <a:rPr lang="ru-RU" sz="2700" b="1" i="1" dirty="0" smtClean="0"/>
              <a:t>Обратитесь за помощью к врачу, не откладывайте профилактические мероприятия.</a:t>
            </a:r>
            <a:endParaRPr lang="ru-RU" sz="27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effectLst>
                  <a:outerShdw blurRad="38100" dist="38100" dir="2700000" algn="tl">
                    <a:srgbClr val="000000">
                      <a:alpha val="43137"/>
                    </a:srgbClr>
                  </a:outerShdw>
                </a:effectLst>
                <a:latin typeface="Arial Black" pitchFamily="34" charset="0"/>
              </a:rPr>
              <a:t>Занятие № 2</a:t>
            </a:r>
            <a:endParaRPr lang="ru-RU" dirty="0">
              <a:effectLst>
                <a:outerShdw blurRad="38100" dist="38100" dir="2700000" algn="tl">
                  <a:srgbClr val="000000">
                    <a:alpha val="43137"/>
                  </a:srgbClr>
                </a:outerShdw>
              </a:effectLst>
              <a:latin typeface="Arial Black" pitchFamily="34" charset="0"/>
            </a:endParaRPr>
          </a:p>
        </p:txBody>
      </p:sp>
      <p:sp>
        <p:nvSpPr>
          <p:cNvPr id="3" name="Текст 2"/>
          <p:cNvSpPr>
            <a:spLocks noGrp="1"/>
          </p:cNvSpPr>
          <p:nvPr>
            <p:ph type="body" idx="1"/>
          </p:nvPr>
        </p:nvSpPr>
        <p:spPr/>
        <p:txBody>
          <a:bodyPr/>
          <a:lstStyle/>
          <a:p>
            <a:pPr algn="ctr"/>
            <a:r>
              <a:rPr lang="ru-RU" dirty="0" smtClean="0"/>
              <a:t>Клинические формы инсульта</a:t>
            </a:r>
            <a:endParaRPr lang="ru-RU" dirty="0"/>
          </a:p>
        </p:txBody>
      </p:sp>
      <p:sp>
        <p:nvSpPr>
          <p:cNvPr id="4" name="Содержимое 3"/>
          <p:cNvSpPr>
            <a:spLocks noGrp="1"/>
          </p:cNvSpPr>
          <p:nvPr>
            <p:ph sz="half" idx="2"/>
          </p:nvPr>
        </p:nvSpPr>
        <p:spPr/>
        <p:txBody>
          <a:bodyPr/>
          <a:lstStyle/>
          <a:p>
            <a:endParaRPr lang="ru-RU" dirty="0"/>
          </a:p>
        </p:txBody>
      </p:sp>
      <p:sp>
        <p:nvSpPr>
          <p:cNvPr id="5" name="Текст 4"/>
          <p:cNvSpPr>
            <a:spLocks noGrp="1"/>
          </p:cNvSpPr>
          <p:nvPr>
            <p:ph type="body" sz="quarter" idx="3"/>
          </p:nvPr>
        </p:nvSpPr>
        <p:spPr/>
        <p:txBody>
          <a:bodyPr/>
          <a:lstStyle/>
          <a:p>
            <a:pPr algn="ctr"/>
            <a:r>
              <a:rPr lang="ru-RU" dirty="0" smtClean="0"/>
              <a:t>Симптомы проявления инсульта</a:t>
            </a:r>
            <a:endParaRPr lang="ru-RU" dirty="0"/>
          </a:p>
        </p:txBody>
      </p:sp>
      <p:sp>
        <p:nvSpPr>
          <p:cNvPr id="6" name="Содержимое 5"/>
          <p:cNvSpPr>
            <a:spLocks noGrp="1"/>
          </p:cNvSpPr>
          <p:nvPr>
            <p:ph sz="quarter" idx="4"/>
          </p:nvPr>
        </p:nvSpPr>
        <p:spPr/>
        <p:txBody>
          <a:bodyPr/>
          <a:lstStyle/>
          <a:p>
            <a:endParaRPr lang="ru-RU" dirty="0"/>
          </a:p>
        </p:txBody>
      </p:sp>
      <p:pic>
        <p:nvPicPr>
          <p:cNvPr id="4098" name="Picture 2" descr="C:\Users\magomed01\Saved Games\Desktop\Без названия (2).jpg"/>
          <p:cNvPicPr>
            <a:picLocks noChangeAspect="1" noChangeArrowheads="1"/>
          </p:cNvPicPr>
          <p:nvPr/>
        </p:nvPicPr>
        <p:blipFill>
          <a:blip r:embed="rId2"/>
          <a:srcRect/>
          <a:stretch>
            <a:fillRect/>
          </a:stretch>
        </p:blipFill>
        <p:spPr bwMode="auto">
          <a:xfrm>
            <a:off x="506279" y="2490546"/>
            <a:ext cx="4810010" cy="4628496"/>
          </a:xfrm>
          <a:prstGeom prst="rect">
            <a:avLst/>
          </a:prstGeom>
          <a:noFill/>
        </p:spPr>
      </p:pic>
      <p:pic>
        <p:nvPicPr>
          <p:cNvPr id="4099" name="Picture 3" descr="C:\Users\magomed01\Saved Games\Desktop\Без названия.png"/>
          <p:cNvPicPr>
            <a:picLocks noChangeAspect="1" noChangeArrowheads="1"/>
          </p:cNvPicPr>
          <p:nvPr/>
        </p:nvPicPr>
        <p:blipFill>
          <a:blip r:embed="rId3"/>
          <a:srcRect/>
          <a:stretch>
            <a:fillRect/>
          </a:stretch>
        </p:blipFill>
        <p:spPr bwMode="auto">
          <a:xfrm>
            <a:off x="5485062" y="2490546"/>
            <a:ext cx="4810010" cy="462849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784599" y="1664027"/>
            <a:ext cx="4016752" cy="2727488"/>
          </a:xfrm>
        </p:spPr>
        <p:txBody>
          <a:bodyPr>
            <a:normAutofit fontScale="85000" lnSpcReduction="20000"/>
          </a:bodyPr>
          <a:lstStyle/>
          <a:p>
            <a:pPr marL="309131" indent="-309131" fontAlgn="auto">
              <a:spcAft>
                <a:spcPts val="0"/>
              </a:spcAft>
              <a:buClr>
                <a:schemeClr val="accent3"/>
              </a:buClr>
              <a:buNone/>
              <a:defRPr/>
            </a:pPr>
            <a:endParaRPr lang="ru-RU" kern="1200" dirty="0">
              <a:latin typeface="+mn-lt"/>
              <a:ea typeface="+mn-ea"/>
              <a:cs typeface="+mn-cs"/>
            </a:endParaRPr>
          </a:p>
          <a:p>
            <a:pPr marL="309131" indent="-309131" fontAlgn="auto">
              <a:spcAft>
                <a:spcPts val="0"/>
              </a:spcAft>
              <a:buClr>
                <a:schemeClr val="accent3"/>
              </a:buClr>
              <a:buNone/>
              <a:defRPr/>
            </a:pPr>
            <a:r>
              <a:rPr lang="ru-RU" sz="1600" kern="1200" dirty="0"/>
              <a:t>                                                                                                                                                                                    </a:t>
            </a: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endParaRPr lang="ru-RU" sz="1600" kern="1200" dirty="0">
              <a:latin typeface="Arial" pitchFamily="34" charset="0"/>
              <a:cs typeface="Arial" pitchFamily="34" charset="0"/>
            </a:endParaRPr>
          </a:p>
          <a:p>
            <a:pPr marL="309131" indent="-309131" fontAlgn="auto">
              <a:spcAft>
                <a:spcPts val="0"/>
              </a:spcAft>
              <a:buClr>
                <a:schemeClr val="accent3"/>
              </a:buClr>
              <a:buNone/>
              <a:defRPr/>
            </a:pPr>
            <a:r>
              <a:rPr lang="ru-RU" sz="1600" kern="1200" dirty="0">
                <a:latin typeface="Arial" pitchFamily="34" charset="0"/>
                <a:cs typeface="Arial" pitchFamily="34" charset="0"/>
              </a:rPr>
              <a:t>                                                                                            </a:t>
            </a:r>
          </a:p>
        </p:txBody>
      </p:sp>
      <p:sp>
        <p:nvSpPr>
          <p:cNvPr id="2" name="Заголовок 1"/>
          <p:cNvSpPr>
            <a:spLocks noGrp="1"/>
          </p:cNvSpPr>
          <p:nvPr>
            <p:ph type="title" idx="4294967295"/>
          </p:nvPr>
        </p:nvSpPr>
        <p:spPr>
          <a:xfrm>
            <a:off x="421893" y="1"/>
            <a:ext cx="9873110" cy="2143397"/>
          </a:xfrm>
        </p:spPr>
        <p:txBody>
          <a:bodyPr>
            <a:normAutofit/>
          </a:bodyPr>
          <a:lstStyle/>
          <a:p>
            <a:pPr algn="ctr" fontAlgn="auto">
              <a:spcAft>
                <a:spcPts val="0"/>
              </a:spcAft>
              <a:defRPr/>
            </a:pPr>
            <a:r>
              <a:rPr lang="ru-RU" sz="2300" kern="1200" dirty="0">
                <a:latin typeface="Arial Black" pitchFamily="34" charset="0"/>
              </a:rPr>
              <a:t>Выделяют два разных типа острого нарушения кровообращения.</a:t>
            </a:r>
            <a:r>
              <a:rPr lang="ru-RU" sz="2000" kern="1200" dirty="0">
                <a:latin typeface="Arial Black" pitchFamily="34" charset="0"/>
              </a:rPr>
              <a:t>   </a:t>
            </a:r>
            <a:r>
              <a:rPr lang="ru-RU" sz="2000" kern="1200" dirty="0" smtClean="0">
                <a:latin typeface="Arial Black" pitchFamily="34" charset="0"/>
              </a:rPr>
              <a:t>             </a:t>
            </a:r>
            <a:r>
              <a:rPr lang="ru-RU" sz="2000" kern="1200" dirty="0">
                <a:latin typeface="Arial Black" pitchFamily="34" charset="0"/>
              </a:rPr>
              <a:t/>
            </a:r>
            <a:br>
              <a:rPr lang="ru-RU" sz="2000" kern="1200" dirty="0">
                <a:latin typeface="Arial Black" pitchFamily="34" charset="0"/>
              </a:rPr>
            </a:br>
            <a:r>
              <a:rPr lang="ru-RU" sz="2000" kern="1200" dirty="0">
                <a:latin typeface="Arial Black" pitchFamily="34" charset="0"/>
              </a:rPr>
              <a:t>1.Геморрагический инсульт </a:t>
            </a:r>
            <a:br>
              <a:rPr lang="ru-RU" sz="2000" kern="1200" dirty="0">
                <a:latin typeface="Arial Black" pitchFamily="34" charset="0"/>
              </a:rPr>
            </a:br>
            <a:r>
              <a:rPr lang="ru-RU" sz="2000" kern="1200" dirty="0">
                <a:latin typeface="Arial Black" pitchFamily="34" charset="0"/>
              </a:rPr>
              <a:t/>
            </a:r>
            <a:br>
              <a:rPr lang="ru-RU" sz="2000" kern="1200" dirty="0">
                <a:latin typeface="Arial Black" pitchFamily="34" charset="0"/>
              </a:rPr>
            </a:br>
            <a:r>
              <a:rPr lang="ru-RU" sz="1200" kern="1200" dirty="0">
                <a:latin typeface="Arial Black" pitchFamily="34" charset="0"/>
              </a:rPr>
              <a:t/>
            </a:r>
            <a:br>
              <a:rPr lang="ru-RU" sz="1200" kern="1200" dirty="0">
                <a:latin typeface="Arial Black" pitchFamily="34" charset="0"/>
              </a:rPr>
            </a:br>
            <a:r>
              <a:rPr lang="ru-RU" sz="900" kern="1200" dirty="0"/>
              <a:t/>
            </a:r>
            <a:br>
              <a:rPr lang="ru-RU" sz="900" kern="1200" dirty="0"/>
            </a:br>
            <a:r>
              <a:rPr lang="ru-RU" sz="900" kern="1200" dirty="0"/>
              <a:t/>
            </a:r>
            <a:br>
              <a:rPr lang="ru-RU" sz="900" kern="1200" dirty="0"/>
            </a:br>
            <a:endParaRPr lang="ru-RU" sz="900" kern="1200" dirty="0"/>
          </a:p>
        </p:txBody>
      </p:sp>
      <p:sp>
        <p:nvSpPr>
          <p:cNvPr id="9" name="TextBox 8"/>
          <p:cNvSpPr txBox="1"/>
          <p:nvPr/>
        </p:nvSpPr>
        <p:spPr>
          <a:xfrm>
            <a:off x="253122" y="1250768"/>
            <a:ext cx="10295071" cy="6290357"/>
          </a:xfrm>
          <a:prstGeom prst="rect">
            <a:avLst/>
          </a:prstGeom>
        </p:spPr>
        <p:style>
          <a:lnRef idx="1">
            <a:schemeClr val="accent3"/>
          </a:lnRef>
          <a:fillRef idx="2">
            <a:schemeClr val="accent3"/>
          </a:fillRef>
          <a:effectRef idx="1">
            <a:schemeClr val="accent3"/>
          </a:effectRef>
          <a:fontRef idx="minor">
            <a:schemeClr val="dk1"/>
          </a:fontRef>
        </p:style>
        <p:txBody>
          <a:bodyPr wrap="square" lIns="103044" tIns="51521" rIns="103044" bIns="51521">
            <a:spAutoFit/>
          </a:bodyPr>
          <a:lstStyle/>
          <a:p>
            <a:r>
              <a:rPr lang="ru-RU" sz="1600" b="1" dirty="0"/>
              <a:t>Геморрагический</a:t>
            </a:r>
            <a:r>
              <a:rPr lang="ru-RU" sz="1600" dirty="0"/>
              <a:t> – кровоизлияние в мозг или под его оболочки – развивается в результате разрыва сосуда. Его причины – слабость сосудов и высокое артериальное давление. </a:t>
            </a:r>
            <a:endParaRPr lang="ru-RU" sz="1600" dirty="0" smtClean="0"/>
          </a:p>
          <a:p>
            <a:r>
              <a:rPr lang="ru-RU" sz="1600" dirty="0" smtClean="0"/>
              <a:t>Геморрагический инсульт - это наиболее опасный из всех видов инсульта,</a:t>
            </a:r>
          </a:p>
          <a:p>
            <a:r>
              <a:rPr lang="ru-RU" sz="1600" dirty="0" smtClean="0"/>
              <a:t>Он чаще всего является следствием повышенного артериального давления, </a:t>
            </a:r>
          </a:p>
          <a:p>
            <a:r>
              <a:rPr lang="ru-RU" sz="1600" dirty="0" smtClean="0"/>
              <a:t>гипертонического криза - кровеносный сосуд разрывается, </a:t>
            </a:r>
          </a:p>
          <a:p>
            <a:r>
              <a:rPr lang="ru-RU" sz="1600" dirty="0" smtClean="0"/>
              <a:t>кровь изливается в мозг. </a:t>
            </a:r>
          </a:p>
          <a:p>
            <a:r>
              <a:rPr lang="ru-RU" sz="1600" dirty="0" smtClean="0"/>
              <a:t>Два основных фактора, приводящих к разрыву стенки сосуда –</a:t>
            </a:r>
          </a:p>
          <a:p>
            <a:r>
              <a:rPr lang="ru-RU" sz="1600" dirty="0" smtClean="0"/>
              <a:t> истончение стенки сосуда и повышенное давление внутри него. </a:t>
            </a:r>
          </a:p>
          <a:p>
            <a:r>
              <a:rPr lang="ru-RU" sz="1600" dirty="0" smtClean="0"/>
              <a:t>Основная причина истончения стенки кровеносного сосуда –</a:t>
            </a:r>
          </a:p>
          <a:p>
            <a:r>
              <a:rPr lang="ru-RU" sz="1600" dirty="0" smtClean="0"/>
              <a:t> врожденные или приобретенные дефекты сосудистой стенки. </a:t>
            </a:r>
          </a:p>
          <a:p>
            <a:r>
              <a:rPr lang="ru-RU" sz="1600" dirty="0" smtClean="0"/>
              <a:t>Достаточно небольшого превышения давления, чтобы стенка</a:t>
            </a:r>
          </a:p>
          <a:p>
            <a:r>
              <a:rPr lang="ru-RU" sz="1600" dirty="0" smtClean="0"/>
              <a:t> сосуда не выдержала. В результате кровь разливается по ткани мозга. Клетки гибнут от недостатка кислорода, а разлившаяся кровь сдавливает соседние ткани, мешая их нормальной работе. Половина пациентов с кровоизлиянием в мозг умирают именно из-за этого сдавливания. Но если пациент выжил, то возможность восстановления является более вероятной, чем в случае с ишемическим инсультом. </a:t>
            </a:r>
          </a:p>
          <a:p>
            <a:r>
              <a:rPr lang="ru-RU" sz="1600" dirty="0" smtClean="0"/>
              <a:t>Геморрагический инсульт чаще всего возникает в возрасте 45 - 60 лет. Предвестники заболевания (чувство жара, усиление головной боли, нарушение зрения) бывают редко. Обычно инсульт развивается внезапно, в дневное время, на фоне эмоционального или физического перенапряжения. Обычно ярко выражены так называемые, </a:t>
            </a:r>
            <a:r>
              <a:rPr lang="ru-RU" sz="1600" dirty="0" err="1" smtClean="0"/>
              <a:t>общемозговые</a:t>
            </a:r>
            <a:r>
              <a:rPr lang="ru-RU" sz="1600" dirty="0" smtClean="0"/>
              <a:t>, симптомы - головная боль, рвота, мелькание красных пятен и мушек перед глазами, потеря сознания. </a:t>
            </a:r>
          </a:p>
          <a:p>
            <a:r>
              <a:rPr lang="ru-RU" sz="1600" dirty="0" smtClean="0"/>
              <a:t>Если в конце напряженного трудового дня вы чувствуете сильные головные боли, окружающее приобретает красноватый оттенок, к горлу подступает тошнота - стоит незамедлительно обратиться к медицинским специалистам.</a:t>
            </a:r>
          </a:p>
          <a:p>
            <a:r>
              <a:rPr lang="ru-RU" sz="1600" b="1" dirty="0" smtClean="0">
                <a:solidFill>
                  <a:srgbClr val="FF0000"/>
                </a:solidFill>
              </a:rPr>
              <a:t> Помните: симптомы могут развиваться стремительно и в короткое время привести к инсульту</a:t>
            </a:r>
          </a:p>
          <a:p>
            <a:pPr eaLnBrk="1" fontAlgn="auto" hangingPunct="1">
              <a:spcBef>
                <a:spcPts val="0"/>
              </a:spcBef>
              <a:spcAft>
                <a:spcPts val="0"/>
              </a:spcAft>
              <a:defRPr/>
            </a:pPr>
            <a:endParaRPr lang="ru-RU" dirty="0"/>
          </a:p>
        </p:txBody>
      </p:sp>
      <p:pic>
        <p:nvPicPr>
          <p:cNvPr id="19457" name="Picture 2" descr="C:\Users\magomed01\Saved Games\Desktop\Новая папка (2)\download.jpg"/>
          <p:cNvPicPr>
            <a:picLocks noChangeAspect="1" noChangeArrowheads="1"/>
          </p:cNvPicPr>
          <p:nvPr/>
        </p:nvPicPr>
        <p:blipFill>
          <a:blip r:embed="rId3"/>
          <a:srcRect/>
          <a:stretch>
            <a:fillRect/>
          </a:stretch>
        </p:blipFill>
        <p:spPr bwMode="auto">
          <a:xfrm>
            <a:off x="6582083" y="1994635"/>
            <a:ext cx="3881735" cy="1983642"/>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8736" y="589555"/>
            <a:ext cx="10463881" cy="6998243"/>
          </a:xfrm>
          <a:prstGeom prst="rect">
            <a:avLst/>
          </a:prstGeom>
        </p:spPr>
        <p:style>
          <a:lnRef idx="1">
            <a:schemeClr val="accent3"/>
          </a:lnRef>
          <a:fillRef idx="2">
            <a:schemeClr val="accent3"/>
          </a:fillRef>
          <a:effectRef idx="1">
            <a:schemeClr val="accent3"/>
          </a:effectRef>
          <a:fontRef idx="minor">
            <a:schemeClr val="dk1"/>
          </a:fontRef>
        </p:style>
        <p:txBody>
          <a:bodyPr wrap="square" lIns="103044" tIns="51521" rIns="103044" bIns="51521">
            <a:spAutoFit/>
          </a:bodyPr>
          <a:lstStyle/>
          <a:p>
            <a:r>
              <a:rPr lang="ru-RU" sz="1600" b="1" dirty="0"/>
              <a:t>Ишемический (инфаркт мозга) инсульт</a:t>
            </a:r>
            <a:r>
              <a:rPr lang="ru-RU" sz="1600" dirty="0"/>
              <a:t>, обусловленный прекращением или резким уменьшением кровоснабжения отдельных участков мозга, встречается в 4–5 раз чаще и обычно случается ночью или в предутренние часы, когда трудно осознать всю опасность </a:t>
            </a:r>
            <a:r>
              <a:rPr lang="ru-RU" sz="1600" dirty="0" smtClean="0"/>
              <a:t>происходящего.</a:t>
            </a:r>
          </a:p>
          <a:p>
            <a:r>
              <a:rPr lang="ru-RU" sz="1600" dirty="0" smtClean="0"/>
              <a:t> Большинство инсультов (80% от всех инсультов) являются ишемическими. </a:t>
            </a:r>
          </a:p>
          <a:p>
            <a:r>
              <a:rPr lang="ru-RU" sz="1600" dirty="0" smtClean="0"/>
              <a:t>Он чаще всего развивается при сужении или закупорке артерий, </a:t>
            </a:r>
          </a:p>
          <a:p>
            <a:r>
              <a:rPr lang="ru-RU" sz="1600" dirty="0" smtClean="0"/>
              <a:t>питающих клетки головного мозга. Причиной закупорки сосуда</a:t>
            </a:r>
          </a:p>
          <a:p>
            <a:r>
              <a:rPr lang="ru-RU" sz="1600" dirty="0" smtClean="0"/>
              <a:t> чаще является тромб или спазм. К длительному спазму артерий</a:t>
            </a:r>
          </a:p>
          <a:p>
            <a:r>
              <a:rPr lang="ru-RU" sz="1600" dirty="0" smtClean="0"/>
              <a:t> и сосудов мозга и последующему ишемическому инсульту может</a:t>
            </a:r>
          </a:p>
          <a:p>
            <a:r>
              <a:rPr lang="ru-RU" sz="1600" dirty="0" smtClean="0"/>
              <a:t> привести множество факторов: нервные расстройства и</a:t>
            </a:r>
          </a:p>
          <a:p>
            <a:r>
              <a:rPr lang="ru-RU" sz="1600" dirty="0" smtClean="0"/>
              <a:t> переутомления, резкие изменения микроклимата и атмосферного</a:t>
            </a:r>
          </a:p>
          <a:p>
            <a:r>
              <a:rPr lang="ru-RU" sz="1600" dirty="0" smtClean="0"/>
              <a:t> давления, употребление алкоголя, курение, а так же избыточный вес</a:t>
            </a:r>
          </a:p>
          <a:p>
            <a:r>
              <a:rPr lang="ru-RU" sz="1600" dirty="0" smtClean="0"/>
              <a:t> и резкое колебание уровня сахара в крови. Не получая необходимые кислород и питательные вещества, клетки мозга погибают. Ишемический инсульт чаще всего возникает у лиц старше 60 лет, часто, перенесших инфаркт миокарда, ревматические пороки сердца, нарушение сердечного ритма и проводимости, сахарный диабет. Он обычно возникает ночью или под утро, развивается постепенно. Но от более медленного развития инфаркт не становится менее опасным. При поражении участков правого полушария мозга нарушается функционирование левой половины тела. Если нарушения произошли в левой части головного мозга, нарушения проявляются в правой половине тела. Однако самым опасным является инсульт, происходящий в стволе головного мозга: именно этот отдел отвечает за работу жизненно важных органов. В этом случае происходит сбой внутренних центров: появляется резкое головокружение, нарушение зрения, тошнота и постоянная рвота. При ишемическом инсульте головная боль, как правило, носит более умеренный характер, рвоты и потери сознания может не быть. Ишемический инсульт может иметь преходящий характер (транзиторная ишемическая атака, «малый» инсульт). Поэтому у больных есть возможность вовремя заметить недуг и обратиться за консультацией к специалисту. </a:t>
            </a:r>
          </a:p>
          <a:p>
            <a:r>
              <a:rPr lang="ru-RU" sz="1600" b="1" dirty="0" smtClean="0">
                <a:solidFill>
                  <a:srgbClr val="CC0000"/>
                </a:solidFill>
              </a:rPr>
              <a:t>Главный предвестник ишемического инсульта - расстройства кровообращения головного мозга. Если вы чувствуете постоянную слабость, головную боль, головокружение и общее нарушение вестибулярного аппарата, а так же онемение конечностей и боли в области сердца - стоит незамедлительно проконсультироваться с врачом. </a:t>
            </a:r>
            <a:endParaRPr lang="ru-RU" sz="1600" b="1" dirty="0">
              <a:solidFill>
                <a:srgbClr val="CC0000"/>
              </a:solidFill>
            </a:endParaRPr>
          </a:p>
        </p:txBody>
      </p:sp>
      <p:sp>
        <p:nvSpPr>
          <p:cNvPr id="4" name="TextBox 3"/>
          <p:cNvSpPr txBox="1"/>
          <p:nvPr/>
        </p:nvSpPr>
        <p:spPr>
          <a:xfrm>
            <a:off x="1518914" y="0"/>
            <a:ext cx="8269841" cy="457991"/>
          </a:xfrm>
          <a:prstGeom prst="rect">
            <a:avLst/>
          </a:prstGeom>
        </p:spPr>
        <p:style>
          <a:lnRef idx="2">
            <a:schemeClr val="accent6"/>
          </a:lnRef>
          <a:fillRef idx="1">
            <a:schemeClr val="lt1"/>
          </a:fillRef>
          <a:effectRef idx="0">
            <a:schemeClr val="accent6"/>
          </a:effectRef>
          <a:fontRef idx="minor">
            <a:schemeClr val="dk1"/>
          </a:fontRef>
        </p:style>
        <p:txBody>
          <a:bodyPr wrap="square" lIns="103044" tIns="51521" rIns="103044" bIns="51521" rtlCol="0">
            <a:spAutoFit/>
          </a:bodyPr>
          <a:lstStyle/>
          <a:p>
            <a:pPr algn="ctr"/>
            <a:r>
              <a:rPr lang="ru-RU" sz="2300" b="1" dirty="0" smtClean="0">
                <a:solidFill>
                  <a:schemeClr val="accent2">
                    <a:lumMod val="50000"/>
                  </a:schemeClr>
                </a:solidFill>
                <a:latin typeface="Arial Black" pitchFamily="34" charset="0"/>
              </a:rPr>
              <a:t>2.Ишемический инсульт</a:t>
            </a:r>
            <a:endParaRPr lang="ru-RU" sz="2300" b="1" dirty="0">
              <a:solidFill>
                <a:schemeClr val="accent2">
                  <a:lumMod val="50000"/>
                </a:schemeClr>
              </a:solidFill>
              <a:latin typeface="Arial Black" pitchFamily="34" charset="0"/>
            </a:endParaRPr>
          </a:p>
        </p:txBody>
      </p:sp>
      <p:pic>
        <p:nvPicPr>
          <p:cNvPr id="2" name="Picture 3" descr="C:\Users\magomed01\Saved Games\Desktop\ишемич.jpg"/>
          <p:cNvPicPr>
            <a:picLocks noChangeAspect="1" noChangeArrowheads="1"/>
          </p:cNvPicPr>
          <p:nvPr/>
        </p:nvPicPr>
        <p:blipFill>
          <a:blip r:embed="rId2"/>
          <a:srcRect/>
          <a:stretch>
            <a:fillRect/>
          </a:stretch>
        </p:blipFill>
        <p:spPr bwMode="auto">
          <a:xfrm>
            <a:off x="7594714" y="1168117"/>
            <a:ext cx="2869130" cy="239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idx="4294967295"/>
          </p:nvPr>
        </p:nvSpPr>
        <p:spPr>
          <a:xfrm>
            <a:off x="553196" y="811819"/>
            <a:ext cx="9721215" cy="747535"/>
          </a:xfrm>
        </p:spPr>
        <p:txBody>
          <a:bodyPr/>
          <a:lstStyle/>
          <a:p>
            <a:pPr algn="ctr"/>
            <a:r>
              <a:rPr lang="ru-RU" sz="5100" dirty="0"/>
              <a:t>Общий регламент</a:t>
            </a:r>
          </a:p>
        </p:txBody>
      </p:sp>
      <p:sp>
        <p:nvSpPr>
          <p:cNvPr id="3" name="Содержимое 2"/>
          <p:cNvSpPr>
            <a:spLocks noGrp="1"/>
          </p:cNvSpPr>
          <p:nvPr>
            <p:ph idx="4294967295"/>
          </p:nvPr>
        </p:nvSpPr>
        <p:spPr/>
        <p:txBody>
          <a:bodyPr>
            <a:normAutofit fontScale="32500" lnSpcReduction="20000"/>
          </a:bodyPr>
          <a:lstStyle/>
          <a:p>
            <a:pPr algn="ctr">
              <a:buFont typeface="Wingdings 2" pitchFamily="18" charset="2"/>
              <a:buNone/>
            </a:pPr>
            <a:r>
              <a:rPr lang="ru-RU" sz="5700" b="1" i="1" dirty="0">
                <a:effectLst>
                  <a:outerShdw blurRad="38100" dist="38100" dir="2700000" algn="tl">
                    <a:srgbClr val="C0C0C0"/>
                  </a:outerShdw>
                </a:effectLst>
                <a:latin typeface="Bookman Old Style" pitchFamily="18" charset="0"/>
              </a:rPr>
              <a:t>Цикл образовательной подготовки состоит из шести занятий. Работа школы строится на групповой и индивидуальной основе.</a:t>
            </a:r>
          </a:p>
          <a:p>
            <a:pPr algn="ctr">
              <a:buFont typeface="Wingdings 2" pitchFamily="18" charset="2"/>
              <a:buNone/>
            </a:pPr>
            <a:endParaRPr lang="ru-RU" sz="5700" dirty="0">
              <a:latin typeface="Bookman Old Style" pitchFamily="18" charset="0"/>
            </a:endParaRPr>
          </a:p>
          <a:p>
            <a:pPr algn="ctr">
              <a:buFont typeface="Wingdings 2" pitchFamily="18" charset="2"/>
              <a:buNone/>
            </a:pPr>
            <a:r>
              <a:rPr lang="ru-RU" sz="5700" dirty="0">
                <a:latin typeface="Bookman Old Style" pitchFamily="18" charset="0"/>
              </a:rPr>
              <a:t>Тематика занятий</a:t>
            </a:r>
          </a:p>
          <a:p>
            <a:pPr algn="ctr">
              <a:buFont typeface="Wingdings 2" pitchFamily="18" charset="2"/>
              <a:buNone/>
            </a:pPr>
            <a:endParaRPr lang="ru-RU" sz="5700" dirty="0">
              <a:latin typeface="Bookman Old Style" pitchFamily="18" charset="0"/>
            </a:endParaRPr>
          </a:p>
          <a:p>
            <a:pPr>
              <a:buFont typeface="Arial" charset="0"/>
              <a:buAutoNum type="arabicPeriod"/>
            </a:pPr>
            <a:r>
              <a:rPr lang="ru-RU" sz="5700" dirty="0" smtClean="0">
                <a:latin typeface="Bookman Old Style" pitchFamily="18" charset="0"/>
              </a:rPr>
              <a:t>Инсульт. Факторы риска.</a:t>
            </a:r>
          </a:p>
          <a:p>
            <a:pPr>
              <a:buFont typeface="Arial" charset="0"/>
              <a:buAutoNum type="arabicPeriod"/>
            </a:pPr>
            <a:r>
              <a:rPr lang="ru-RU" sz="5700" dirty="0" smtClean="0">
                <a:latin typeface="Bookman Old Style" pitchFamily="18" charset="0"/>
              </a:rPr>
              <a:t>Клинические формы и симптомы проявления инсульта.</a:t>
            </a:r>
            <a:endParaRPr lang="ru-RU" sz="5700" dirty="0">
              <a:latin typeface="Bookman Old Style" pitchFamily="18" charset="0"/>
            </a:endParaRPr>
          </a:p>
          <a:p>
            <a:pPr>
              <a:buFont typeface="Arial" charset="0"/>
              <a:buAutoNum type="arabicPeriod"/>
            </a:pPr>
            <a:r>
              <a:rPr lang="ru-RU" sz="5700" dirty="0" smtClean="0">
                <a:latin typeface="Bookman Old Style" pitchFamily="18" charset="0"/>
              </a:rPr>
              <a:t>Оказание первой врачебной помощи. Осложнения инсульта. </a:t>
            </a:r>
          </a:p>
          <a:p>
            <a:pPr>
              <a:buFont typeface="Arial" charset="0"/>
              <a:buAutoNum type="arabicPeriod"/>
            </a:pPr>
            <a:r>
              <a:rPr lang="ru-RU" sz="5700" dirty="0" smtClean="0">
                <a:latin typeface="Bookman Old Style" pitchFamily="18" charset="0"/>
              </a:rPr>
              <a:t>Профилактика инсульта. </a:t>
            </a:r>
          </a:p>
          <a:p>
            <a:pPr>
              <a:buFont typeface="Arial" charset="0"/>
              <a:buAutoNum type="arabicPeriod"/>
            </a:pPr>
            <a:r>
              <a:rPr lang="ru-RU" sz="5700" dirty="0" smtClean="0">
                <a:latin typeface="Bookman Old Style" pitchFamily="18" charset="0"/>
              </a:rPr>
              <a:t>Практическое занятие. Реабилитация после инсульта</a:t>
            </a:r>
          </a:p>
          <a:p>
            <a:pPr>
              <a:buFont typeface="Arial" charset="0"/>
              <a:buAutoNum type="arabicPeriod"/>
            </a:pPr>
            <a:r>
              <a:rPr lang="ru-RU" sz="5700" dirty="0" smtClean="0">
                <a:latin typeface="Bookman Old Style" pitchFamily="18" charset="0"/>
              </a:rPr>
              <a:t>Вопросы и ответы.</a:t>
            </a:r>
          </a:p>
          <a:p>
            <a:pPr>
              <a:buFont typeface="Arial" charset="0"/>
              <a:buAutoNum type="arabicPeriod"/>
            </a:pPr>
            <a:endParaRPr lang="ru-RU" sz="5700" dirty="0">
              <a:latin typeface="Bookman Old Style" pitchFamily="18" charset="0"/>
            </a:endParaRPr>
          </a:p>
          <a:p>
            <a:pPr>
              <a:buFont typeface="Arial" charset="0"/>
              <a:buAutoNum type="arabicPeriod"/>
            </a:pPr>
            <a:endParaRPr lang="ru-RU" sz="2300" dirty="0"/>
          </a:p>
          <a:p>
            <a:pPr>
              <a:buFont typeface="Arial" charset="0"/>
              <a:buAutoNum type="arabicPeriod"/>
            </a:pPr>
            <a:endParaRPr lang="ru-RU" sz="2300" dirty="0"/>
          </a:p>
          <a:p>
            <a:endParaRPr lang="ru-RU" sz="2300" dirty="0"/>
          </a:p>
          <a:p>
            <a:endParaRPr lang="ru-RU" sz="1800" dirty="0"/>
          </a:p>
          <a:p>
            <a:pPr>
              <a:buFont typeface="Wingdings 2" pitchFamily="18" charset="2"/>
              <a:buNone/>
            </a:pPr>
            <a:r>
              <a:rPr lang="ru-RU" sz="1800" dirty="0"/>
              <a:t/>
            </a:r>
            <a:br>
              <a:rPr lang="ru-RU" sz="1800" dirty="0"/>
            </a:br>
            <a:endParaRPr lang="ru-RU" sz="1800" dirty="0"/>
          </a:p>
          <a:p>
            <a:pPr>
              <a:lnSpc>
                <a:spcPct val="80000"/>
              </a:lnSpc>
              <a:buFont typeface="Wingdings 2" pitchFamily="18" charset="2"/>
              <a:buNone/>
            </a:pPr>
            <a:r>
              <a:rPr lang="ru-RU" sz="1800" dirty="0"/>
              <a:t/>
            </a:r>
            <a:br>
              <a:rPr lang="ru-RU" sz="1800" dirty="0"/>
            </a:br>
            <a:r>
              <a:rPr lang="ru-RU" sz="1800" dirty="0"/>
              <a:t> </a:t>
            </a:r>
          </a:p>
          <a:p>
            <a:pPr>
              <a:lnSpc>
                <a:spcPct val="80000"/>
              </a:lnSpc>
            </a:pPr>
            <a:endParaRPr lang="ru-RU" sz="1800" dirty="0"/>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gomed01\Saved Games\Desktop\инсультэ.jpg"/>
          <p:cNvPicPr>
            <a:picLocks noChangeAspect="1" noChangeArrowheads="1"/>
          </p:cNvPicPr>
          <p:nvPr/>
        </p:nvPicPr>
        <p:blipFill>
          <a:blip r:embed="rId2"/>
          <a:srcRect/>
          <a:stretch>
            <a:fillRect/>
          </a:stretch>
        </p:blipFill>
        <p:spPr bwMode="auto">
          <a:xfrm>
            <a:off x="0" y="1"/>
            <a:ext cx="10801350" cy="7956550"/>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257139" y="334937"/>
            <a:ext cx="10215634" cy="7215238"/>
          </a:xfrm>
        </p:spPr>
        <p:style>
          <a:lnRef idx="2">
            <a:schemeClr val="accent2"/>
          </a:lnRef>
          <a:fillRef idx="1">
            <a:schemeClr val="lt1"/>
          </a:fillRef>
          <a:effectRef idx="0">
            <a:schemeClr val="accent2"/>
          </a:effectRef>
          <a:fontRef idx="minor">
            <a:schemeClr val="dk1"/>
          </a:fontRef>
        </p:style>
        <p:txBody>
          <a:bodyPr/>
          <a:lstStyle/>
          <a:p>
            <a:r>
              <a:rPr lang="ru-RU" sz="2000" dirty="0" smtClean="0"/>
              <a:t>Если в конце напряженного трудового дня вы чувствуете сильные </a:t>
            </a:r>
            <a:r>
              <a:rPr lang="ru-RU" sz="2000" b="1" i="1" dirty="0" smtClean="0">
                <a:solidFill>
                  <a:srgbClr val="882C3B"/>
                </a:solidFill>
              </a:rPr>
              <a:t>головные боли, окружающее приобретает красноватый оттенок, к горлу подступает тошнота </a:t>
            </a:r>
            <a:r>
              <a:rPr lang="ru-RU" sz="2000" dirty="0" smtClean="0"/>
              <a:t>- стоит незамедлительно обратиться к медицинским специалистам. Помните: симптомы могут развиваться стремительно и в короткое время привести к   </a:t>
            </a:r>
            <a:r>
              <a:rPr lang="ru-RU" sz="2400" b="1" dirty="0" smtClean="0">
                <a:solidFill>
                  <a:srgbClr val="C00000"/>
                </a:solidFill>
                <a:effectLst>
                  <a:outerShdw blurRad="38100" dist="38100" dir="2700000" algn="tl">
                    <a:srgbClr val="000000">
                      <a:alpha val="43137"/>
                    </a:srgbClr>
                  </a:outerShdw>
                </a:effectLst>
              </a:rPr>
              <a:t>инсульту! </a:t>
            </a:r>
          </a:p>
          <a:p>
            <a:r>
              <a:rPr lang="ru-RU" sz="2000" dirty="0" smtClean="0"/>
              <a:t>Но если </a:t>
            </a:r>
            <a:r>
              <a:rPr lang="ru-RU" sz="2000" b="1" i="1" dirty="0" smtClean="0">
                <a:solidFill>
                  <a:srgbClr val="C00000"/>
                </a:solidFill>
              </a:rPr>
              <a:t>теряется ориентация, искажается речь, чувствительность, пульс становится редким и напряженным, резко повышается температура и давление, проступает пот на лбу, возникает состояние легкой </a:t>
            </a:r>
            <a:r>
              <a:rPr lang="ru-RU" sz="2000" b="1" i="1" dirty="0" err="1" smtClean="0">
                <a:solidFill>
                  <a:srgbClr val="C00000"/>
                </a:solidFill>
              </a:rPr>
              <a:t>оглушенности</a:t>
            </a:r>
            <a:r>
              <a:rPr lang="ru-RU" sz="2000" dirty="0" smtClean="0"/>
              <a:t>, которое может перерасти во внезапную потерю сознания, вплоть до комы, внезапно человек чувствует удар внутри головы, теряет сознание и падает - это уже сам </a:t>
            </a:r>
            <a:r>
              <a:rPr lang="ru-RU" sz="2000" b="1" dirty="0" smtClean="0"/>
              <a:t>инсульт. </a:t>
            </a:r>
            <a:r>
              <a:rPr lang="ru-RU" sz="2000" b="1" i="1" dirty="0" smtClean="0">
                <a:solidFill>
                  <a:srgbClr val="C00000"/>
                </a:solidFill>
              </a:rPr>
              <a:t>Кровь изливается через разрыв сосуда в ткань головного мозга. Всего нескольких минут достаточно для того, чтобы кровь пропитала значительную область и привела к отеку или даже ее гибели. </a:t>
            </a:r>
          </a:p>
          <a:p>
            <a:r>
              <a:rPr lang="ru-RU" sz="2000" dirty="0" smtClean="0"/>
              <a:t>Когда поражается правое полушарие мозга - то развивается паралич левой руки и левой ноги, а когда поражается левое полушарие - то паралич возникает в правой руке и ноге. При поражении ствола головного мозга происходит сбой внутренних центров: появляется резкое головокружение, нарушением зрения, тошнота и постоянная рвота. </a:t>
            </a:r>
          </a:p>
          <a:p>
            <a:r>
              <a:rPr lang="ru-RU" sz="2000" dirty="0" smtClean="0"/>
              <a:t>Во время инсульта теряется способность правильно оценить тяжесть ситуации и тем более самостоятельно предпринять необходимые действия. Все это, как правило, происходит резко и внезапно. </a:t>
            </a:r>
            <a:endParaRPr lang="ru-RU"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281" y="0"/>
            <a:ext cx="9889987" cy="1096457"/>
          </a:xfrm>
        </p:spPr>
        <p:style>
          <a:lnRef idx="2">
            <a:schemeClr val="accent2"/>
          </a:lnRef>
          <a:fillRef idx="1">
            <a:schemeClr val="lt1"/>
          </a:fillRef>
          <a:effectRef idx="0">
            <a:schemeClr val="accent2"/>
          </a:effectRef>
          <a:fontRef idx="minor">
            <a:schemeClr val="dk1"/>
          </a:fontRef>
        </p:style>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700" b="1" spc="56" dirty="0" smtClean="0">
                <a:ln w="13500">
                  <a:solidFill>
                    <a:schemeClr val="accent1">
                      <a:shade val="2500"/>
                      <a:alpha val="6500"/>
                    </a:schemeClr>
                  </a:solidFill>
                  <a:prstDash val="solid"/>
                </a:ln>
                <a:solidFill>
                  <a:srgbClr val="F91329"/>
                </a:solidFill>
                <a:effectLst>
                  <a:outerShdw blurRad="38100" dist="38100" dir="2700000" algn="tl">
                    <a:srgbClr val="000000">
                      <a:alpha val="43137"/>
                    </a:srgbClr>
                  </a:outerShdw>
                </a:effectLst>
              </a:rPr>
              <a:t>Запомните 5 главных признаков инсульта: </a:t>
            </a:r>
            <a: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27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ru-RU" sz="27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Содержимое 2"/>
          <p:cNvSpPr>
            <a:spLocks noGrp="1"/>
          </p:cNvSpPr>
          <p:nvPr>
            <p:ph idx="1"/>
          </p:nvPr>
        </p:nvSpPr>
        <p:spPr>
          <a:xfrm>
            <a:off x="540067" y="1416073"/>
            <a:ext cx="9839390" cy="5921513"/>
          </a:xfrm>
        </p:spPr>
        <p:style>
          <a:lnRef idx="2">
            <a:schemeClr val="accent2"/>
          </a:lnRef>
          <a:fillRef idx="1">
            <a:schemeClr val="lt1"/>
          </a:fillRef>
          <a:effectRef idx="0">
            <a:schemeClr val="accent2"/>
          </a:effectRef>
          <a:fontRef idx="minor">
            <a:schemeClr val="dk1"/>
          </a:fontRef>
        </p:style>
        <p:txBody>
          <a:bodyPr/>
          <a:lstStyle/>
          <a:p>
            <a:r>
              <a:rPr lang="ru-RU" sz="2700" b="1" dirty="0" smtClean="0"/>
              <a:t>1. Онемение или утрата подвижности лица, руки или ноги, особенно на одной стороне тела. </a:t>
            </a:r>
          </a:p>
          <a:p>
            <a:r>
              <a:rPr lang="ru-RU" sz="2700" b="1" dirty="0" smtClean="0"/>
              <a:t>2. Затруднения артикуляции или восприятия речи, текста. </a:t>
            </a:r>
          </a:p>
          <a:p>
            <a:r>
              <a:rPr lang="ru-RU" sz="2700" b="1" dirty="0" smtClean="0"/>
              <a:t>3. Ухудшение зрения одного или обоих глаз; </a:t>
            </a:r>
          </a:p>
          <a:p>
            <a:r>
              <a:rPr lang="ru-RU" sz="2700" b="1" dirty="0" smtClean="0"/>
              <a:t>4. Нарушение координации движений, шаткость походки, головокружение; </a:t>
            </a:r>
          </a:p>
          <a:p>
            <a:r>
              <a:rPr lang="ru-RU" sz="2700" b="1" dirty="0" smtClean="0"/>
              <a:t>5. Головная боль. </a:t>
            </a:r>
          </a:p>
          <a:p>
            <a:pPr>
              <a:buNone/>
            </a:pPr>
            <a:r>
              <a:rPr lang="ru-RU" sz="2700" b="1" dirty="0" smtClean="0"/>
              <a:t>   </a:t>
            </a:r>
            <a:r>
              <a:rPr lang="ru-RU" sz="2700" b="1" dirty="0" smtClean="0">
                <a:solidFill>
                  <a:srgbClr val="F91329"/>
                </a:solidFill>
              </a:rPr>
              <a:t>Внимание: </a:t>
            </a:r>
          </a:p>
          <a:p>
            <a:pPr>
              <a:buNone/>
            </a:pPr>
            <a:r>
              <a:rPr lang="ru-RU" sz="2700" b="1" dirty="0" smtClean="0">
                <a:solidFill>
                  <a:srgbClr val="F91329"/>
                </a:solidFill>
                <a:effectLst>
                  <a:outerShdw blurRad="38100" dist="38100" dir="2700000" algn="tl">
                    <a:srgbClr val="000000">
                      <a:alpha val="43137"/>
                    </a:srgbClr>
                  </a:outerShdw>
                </a:effectLst>
              </a:rPr>
              <a:t>    </a:t>
            </a:r>
            <a:r>
              <a:rPr lang="ru-RU" sz="2300" b="1" dirty="0" smtClean="0">
                <a:solidFill>
                  <a:srgbClr val="F91329"/>
                </a:solidFill>
                <a:effectLst>
                  <a:outerShdw blurRad="38100" dist="38100" dir="2700000" algn="tl">
                    <a:srgbClr val="000000">
                      <a:alpha val="43137"/>
                    </a:srgbClr>
                  </a:outerShdw>
                </a:effectLst>
              </a:rPr>
              <a:t>Инсульт - серьезное заболевание, требующее немедленного обращения за медицинской помощью!!!</a:t>
            </a:r>
            <a:endParaRPr lang="ru-RU" sz="2300" dirty="0">
              <a:solidFill>
                <a:srgbClr val="F9132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idx="4294967295"/>
          </p:nvPr>
        </p:nvSpPr>
        <p:spPr>
          <a:xfrm>
            <a:off x="590666" y="341599"/>
            <a:ext cx="9366861" cy="578562"/>
          </a:xfrm>
          <a:noFill/>
          <a:ln/>
        </p:spPr>
        <p:txBody>
          <a:bodyPr tIns="0" rIns="20608">
            <a:normAutofit fontScale="90000"/>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ru-RU" sz="6300" b="1" kern="1200" dirty="0">
                <a:solidFill>
                  <a:schemeClr val="accent3">
                    <a:tint val="90000"/>
                    <a:satMod val="120000"/>
                  </a:schemeClr>
                </a:solidFill>
                <a:effectLst>
                  <a:outerShdw blurRad="38100" dist="25400" dir="5400000" algn="tl" rotWithShape="0">
                    <a:srgbClr val="000000">
                      <a:alpha val="43000"/>
                    </a:srgbClr>
                  </a:outerShdw>
                </a:effectLst>
              </a:rPr>
              <a:t/>
            </a:r>
            <a:br>
              <a:rPr lang="ru-RU" sz="6300" b="1" kern="1200" dirty="0">
                <a:solidFill>
                  <a:schemeClr val="accent3">
                    <a:tint val="90000"/>
                    <a:satMod val="120000"/>
                  </a:schemeClr>
                </a:solidFill>
                <a:effectLst>
                  <a:outerShdw blurRad="38100" dist="25400" dir="5400000" algn="tl" rotWithShape="0">
                    <a:srgbClr val="000000">
                      <a:alpha val="43000"/>
                    </a:srgbClr>
                  </a:outerShdw>
                </a:effectLst>
              </a:rPr>
            </a:br>
            <a:r>
              <a:rPr lang="ru-RU" sz="6300" b="1" kern="1200" dirty="0">
                <a:solidFill>
                  <a:schemeClr val="accent3">
                    <a:tint val="90000"/>
                    <a:satMod val="120000"/>
                  </a:schemeClr>
                </a:solidFill>
                <a:effectLst>
                  <a:outerShdw blurRad="38100" dist="25400" dir="5400000" algn="tl" rotWithShape="0">
                    <a:srgbClr val="000000">
                      <a:alpha val="43000"/>
                    </a:srgbClr>
                  </a:outerShdw>
                </a:effectLst>
              </a:rPr>
              <a:t> </a:t>
            </a:r>
            <a:r>
              <a:rPr lang="ru-RU" sz="4500" b="1" kern="1200" dirty="0">
                <a:solidFill>
                  <a:srgbClr val="C00000"/>
                </a:solidFill>
                <a:effectLst>
                  <a:outerShdw blurRad="38100" dist="25400" dir="5400000" algn="tl" rotWithShape="0">
                    <a:srgbClr val="000000">
                      <a:alpha val="43000"/>
                    </a:srgbClr>
                  </a:outerShdw>
                </a:effectLst>
              </a:rPr>
              <a:t>Как распознать инсульт?</a:t>
            </a:r>
          </a:p>
        </p:txBody>
      </p:sp>
      <p:pic>
        <p:nvPicPr>
          <p:cNvPr id="21506" name="Picture 11" descr="C:\Users\magomed01\Saved Games\Desktop\речь.jpg"/>
          <p:cNvPicPr>
            <a:picLocks noChangeAspect="1" noChangeArrowheads="1"/>
          </p:cNvPicPr>
          <p:nvPr/>
        </p:nvPicPr>
        <p:blipFill>
          <a:blip r:embed="rId2"/>
          <a:srcRect/>
          <a:stretch>
            <a:fillRect/>
          </a:stretch>
        </p:blipFill>
        <p:spPr bwMode="auto">
          <a:xfrm>
            <a:off x="6582074" y="2738508"/>
            <a:ext cx="2194025" cy="1405069"/>
          </a:xfrm>
          <a:prstGeom prst="rect">
            <a:avLst/>
          </a:prstGeom>
          <a:noFill/>
          <a:ln w="9525">
            <a:noFill/>
            <a:miter lim="800000"/>
            <a:headEnd/>
            <a:tailEnd/>
          </a:ln>
        </p:spPr>
      </p:pic>
      <p:pic>
        <p:nvPicPr>
          <p:cNvPr id="21507" name="Picture 12" descr="C:\Users\magomed01\Saved Games\Desktop\рука.jpg"/>
          <p:cNvPicPr>
            <a:picLocks noChangeAspect="1" noChangeArrowheads="1"/>
          </p:cNvPicPr>
          <p:nvPr/>
        </p:nvPicPr>
        <p:blipFill>
          <a:blip r:embed="rId3"/>
          <a:srcRect/>
          <a:stretch>
            <a:fillRect/>
          </a:stretch>
        </p:blipFill>
        <p:spPr bwMode="auto">
          <a:xfrm>
            <a:off x="8776098" y="3812973"/>
            <a:ext cx="1687711" cy="1405070"/>
          </a:xfrm>
          <a:prstGeom prst="rect">
            <a:avLst/>
          </a:prstGeom>
          <a:noFill/>
          <a:ln w="9525">
            <a:noFill/>
            <a:miter lim="800000"/>
            <a:headEnd/>
            <a:tailEnd/>
          </a:ln>
        </p:spPr>
      </p:pic>
      <p:sp>
        <p:nvSpPr>
          <p:cNvPr id="55" name="Подзаголовок 54"/>
          <p:cNvSpPr>
            <a:spLocks noGrp="1"/>
          </p:cNvSpPr>
          <p:nvPr>
            <p:ph type="subTitle" idx="4294967295"/>
          </p:nvPr>
        </p:nvSpPr>
        <p:spPr>
          <a:xfrm>
            <a:off x="466934" y="896308"/>
            <a:ext cx="10041880" cy="6694743"/>
          </a:xfrm>
        </p:spPr>
        <p:txBody>
          <a:bodyPr lIns="0" rIns="20608">
            <a:normAutofit/>
          </a:bodyPr>
          <a:lstStyle/>
          <a:p>
            <a:pPr marL="0" indent="0" algn="ctr">
              <a:buNone/>
            </a:pPr>
            <a:r>
              <a:rPr lang="ru-RU" sz="2300" dirty="0">
                <a:solidFill>
                  <a:srgbClr val="387026"/>
                </a:solidFill>
              </a:rPr>
              <a:t>Инсульт поможет распознать быстрый тест.</a:t>
            </a:r>
          </a:p>
          <a:p>
            <a:pPr marL="0" indent="0" algn="ctr">
              <a:buNone/>
            </a:pPr>
            <a:r>
              <a:rPr lang="ru-RU" sz="2300" dirty="0">
                <a:solidFill>
                  <a:srgbClr val="387026"/>
                </a:solidFill>
                <a:effectLst>
                  <a:outerShdw blurRad="38100" dist="38100" dir="2700000" algn="tl">
                    <a:srgbClr val="C0C0C0"/>
                  </a:outerShdw>
                </a:effectLst>
              </a:rPr>
              <a:t>ПОПРОСИТЕ  ЧЕЛОВЕКА:</a:t>
            </a:r>
          </a:p>
          <a:p>
            <a:pPr marL="0" indent="0">
              <a:buNone/>
            </a:pPr>
            <a:r>
              <a:rPr lang="ru-RU" sz="4200" dirty="0">
                <a:solidFill>
                  <a:srgbClr val="7030A0"/>
                </a:solidFill>
                <a:effectLst>
                  <a:outerShdw blurRad="38100" dist="38100" dir="2700000" algn="tl">
                    <a:srgbClr val="C0C0C0"/>
                  </a:outerShdw>
                </a:effectLst>
              </a:rPr>
              <a:t> </a:t>
            </a:r>
            <a:r>
              <a:rPr lang="ru-RU" sz="3600" dirty="0">
                <a:solidFill>
                  <a:srgbClr val="C00000"/>
                </a:solidFill>
                <a:effectLst>
                  <a:outerShdw blurRad="38100" dist="38100" dir="2700000" algn="tl">
                    <a:srgbClr val="C0C0C0"/>
                  </a:outerShdw>
                </a:effectLst>
              </a:rPr>
              <a:t>1</a:t>
            </a:r>
            <a:r>
              <a:rPr lang="ru-RU" sz="4200" dirty="0">
                <a:solidFill>
                  <a:srgbClr val="7030A0"/>
                </a:solidFill>
                <a:effectLst>
                  <a:outerShdw blurRad="38100" dist="38100" dir="2700000" algn="tl">
                    <a:srgbClr val="C0C0C0"/>
                  </a:outerShdw>
                </a:effectLst>
              </a:rPr>
              <a:t>.</a:t>
            </a:r>
            <a:r>
              <a:rPr lang="ru-RU" sz="2000" dirty="0">
                <a:solidFill>
                  <a:srgbClr val="387026"/>
                </a:solidFill>
                <a:effectLst>
                  <a:outerShdw blurRad="38100" dist="38100" dir="2700000" algn="tl">
                    <a:srgbClr val="C0C0C0"/>
                  </a:outerShdw>
                </a:effectLst>
              </a:rPr>
              <a:t>Улыбнуться: лицо и улыбка ассиметричны, уголок </a:t>
            </a:r>
          </a:p>
          <a:p>
            <a:pPr marL="0" indent="0">
              <a:buNone/>
            </a:pPr>
            <a:r>
              <a:rPr lang="ru-RU" sz="2000" dirty="0">
                <a:solidFill>
                  <a:srgbClr val="387026"/>
                </a:solidFill>
                <a:effectLst>
                  <a:outerShdw blurRad="38100" dist="38100" dir="2700000" algn="tl">
                    <a:srgbClr val="C0C0C0"/>
                  </a:outerShdw>
                </a:effectLst>
              </a:rPr>
              <a:t>       рта не поднимается. </a:t>
            </a:r>
            <a:endParaRPr lang="ru-RU" sz="3600" dirty="0">
              <a:solidFill>
                <a:srgbClr val="C00000"/>
              </a:solidFill>
              <a:effectLst>
                <a:outerShdw blurRad="38100" dist="38100" dir="2700000" algn="tl">
                  <a:srgbClr val="C0C0C0"/>
                </a:outerShdw>
              </a:effectLst>
            </a:endParaRPr>
          </a:p>
          <a:p>
            <a:pPr marL="0" indent="0">
              <a:buNone/>
            </a:pPr>
            <a:r>
              <a:rPr lang="ru-RU" sz="3600" dirty="0">
                <a:solidFill>
                  <a:srgbClr val="C00000"/>
                </a:solidFill>
                <a:effectLst>
                  <a:outerShdw blurRad="38100" dist="38100" dir="2700000" algn="tl">
                    <a:srgbClr val="C0C0C0"/>
                  </a:outerShdw>
                </a:effectLst>
              </a:rPr>
              <a:t> 2. </a:t>
            </a:r>
            <a:r>
              <a:rPr lang="ru-RU" sz="2300" dirty="0">
                <a:solidFill>
                  <a:srgbClr val="387026"/>
                </a:solidFill>
                <a:effectLst>
                  <a:outerShdw blurRad="38100" dist="38100" dir="2700000" algn="tl">
                    <a:srgbClr val="C0C0C0"/>
                  </a:outerShdw>
                </a:effectLst>
              </a:rPr>
              <a:t>Повторить фразу: речь звучит странно .</a:t>
            </a:r>
          </a:p>
          <a:p>
            <a:pPr marL="0" indent="0">
              <a:buNone/>
            </a:pPr>
            <a:endParaRPr lang="ru-RU" sz="2300" dirty="0">
              <a:solidFill>
                <a:srgbClr val="387026"/>
              </a:solidFill>
              <a:effectLst>
                <a:outerShdw blurRad="38100" dist="38100" dir="2700000" algn="tl">
                  <a:srgbClr val="C0C0C0"/>
                </a:outerShdw>
              </a:effectLst>
            </a:endParaRPr>
          </a:p>
          <a:p>
            <a:pPr marL="0" indent="0">
              <a:buNone/>
            </a:pPr>
            <a:r>
              <a:rPr lang="ru-RU" sz="2300" dirty="0">
                <a:solidFill>
                  <a:srgbClr val="387026"/>
                </a:solidFill>
                <a:effectLst>
                  <a:outerShdw blurRad="38100" dist="38100" dir="2700000" algn="tl">
                    <a:srgbClr val="C0C0C0"/>
                  </a:outerShdw>
                </a:effectLst>
              </a:rPr>
              <a:t> </a:t>
            </a:r>
            <a:r>
              <a:rPr lang="ru-RU" sz="3600" dirty="0">
                <a:solidFill>
                  <a:srgbClr val="C00000"/>
                </a:solidFill>
                <a:effectLst>
                  <a:outerShdw blurRad="38100" dist="38100" dir="2700000" algn="tl">
                    <a:srgbClr val="C0C0C0"/>
                  </a:outerShdw>
                </a:effectLst>
              </a:rPr>
              <a:t> 3. </a:t>
            </a:r>
            <a:r>
              <a:rPr lang="ru-RU" sz="2300" dirty="0">
                <a:solidFill>
                  <a:srgbClr val="387026"/>
                </a:solidFill>
                <a:effectLst>
                  <a:outerShdw blurRad="38100" dist="38100" dir="2700000" algn="tl">
                    <a:srgbClr val="C0C0C0"/>
                  </a:outerShdw>
                </a:effectLst>
              </a:rPr>
              <a:t>Поднять обе руки: одна рука падает вниз.</a:t>
            </a:r>
          </a:p>
          <a:p>
            <a:pPr marL="0" indent="0">
              <a:buNone/>
            </a:pPr>
            <a:endParaRPr lang="ru-RU" sz="2300" dirty="0">
              <a:solidFill>
                <a:srgbClr val="387026"/>
              </a:solidFill>
              <a:effectLst>
                <a:outerShdw blurRad="38100" dist="38100" dir="2700000" algn="tl">
                  <a:srgbClr val="C0C0C0"/>
                </a:outerShdw>
              </a:effectLst>
            </a:endParaRPr>
          </a:p>
          <a:p>
            <a:pPr marL="0" indent="0">
              <a:buNone/>
            </a:pPr>
            <a:r>
              <a:rPr lang="ru-RU" sz="2300" dirty="0">
                <a:solidFill>
                  <a:srgbClr val="387026"/>
                </a:solidFill>
                <a:effectLst>
                  <a:outerShdw blurRad="38100" dist="38100" dir="2700000" algn="tl">
                    <a:srgbClr val="C0C0C0"/>
                  </a:outerShdw>
                </a:effectLst>
              </a:rPr>
              <a:t>    </a:t>
            </a:r>
            <a:r>
              <a:rPr lang="ru-RU" sz="2700" dirty="0">
                <a:solidFill>
                  <a:srgbClr val="8C0216"/>
                </a:solidFill>
                <a:effectLst>
                  <a:outerShdw blurRad="38100" dist="38100" dir="2700000" algn="tl">
                    <a:srgbClr val="C0C0C0"/>
                  </a:outerShdw>
                </a:effectLst>
              </a:rPr>
              <a:t>4</a:t>
            </a:r>
            <a:r>
              <a:rPr lang="ru-RU" sz="2300" dirty="0">
                <a:solidFill>
                  <a:srgbClr val="387026"/>
                </a:solidFill>
                <a:effectLst>
                  <a:outerShdw blurRad="38100" dist="38100" dir="2700000" algn="tl">
                    <a:srgbClr val="C0C0C0"/>
                  </a:outerShdw>
                </a:effectLst>
              </a:rPr>
              <a:t>.  Высунуть язык:  при инсульте язык изогнут и/или</a:t>
            </a:r>
          </a:p>
          <a:p>
            <a:pPr marL="0" indent="0">
              <a:buNone/>
            </a:pPr>
            <a:r>
              <a:rPr lang="ru-RU" sz="2300" dirty="0">
                <a:solidFill>
                  <a:srgbClr val="387026"/>
                </a:solidFill>
                <a:effectLst>
                  <a:outerShdw blurRad="38100" dist="38100" dir="2700000" algn="tl">
                    <a:srgbClr val="C0C0C0"/>
                  </a:outerShdw>
                </a:effectLst>
              </a:rPr>
              <a:t>повернут в сторону</a:t>
            </a:r>
          </a:p>
        </p:txBody>
      </p:sp>
      <p:pic>
        <p:nvPicPr>
          <p:cNvPr id="21509" name="Picture 10" descr="C:\Users\magomed01\Saved Games\Desktop\лицо1,.jpg"/>
          <p:cNvPicPr>
            <a:picLocks noChangeAspect="1" noChangeArrowheads="1"/>
          </p:cNvPicPr>
          <p:nvPr/>
        </p:nvPicPr>
        <p:blipFill>
          <a:blip r:embed="rId4"/>
          <a:srcRect/>
          <a:stretch>
            <a:fillRect/>
          </a:stretch>
        </p:blipFill>
        <p:spPr bwMode="auto">
          <a:xfrm>
            <a:off x="8016629" y="1581393"/>
            <a:ext cx="2025253" cy="1322418"/>
          </a:xfrm>
          <a:prstGeom prst="rect">
            <a:avLst/>
          </a:prstGeom>
          <a:noFill/>
          <a:ln w="9525">
            <a:noFill/>
            <a:miter lim="800000"/>
            <a:headEnd/>
            <a:tailEnd/>
          </a:ln>
        </p:spPr>
      </p:pic>
      <p:pic>
        <p:nvPicPr>
          <p:cNvPr id="21511" name="Picture 7" descr="simptomy-psewdobulbarnogo-paralicha"/>
          <p:cNvPicPr>
            <a:picLocks noChangeAspect="1" noChangeArrowheads="1"/>
          </p:cNvPicPr>
          <p:nvPr/>
        </p:nvPicPr>
        <p:blipFill>
          <a:blip r:embed="rId5"/>
          <a:srcRect/>
          <a:stretch>
            <a:fillRect/>
          </a:stretch>
        </p:blipFill>
        <p:spPr bwMode="auto">
          <a:xfrm>
            <a:off x="8123516" y="5561504"/>
            <a:ext cx="2124641" cy="1333439"/>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C:\Users\magomed01\Saved Games\Desktop\скорая.jpg"/>
          <p:cNvPicPr>
            <a:picLocks noChangeAspect="1" noChangeArrowheads="1"/>
          </p:cNvPicPr>
          <p:nvPr/>
        </p:nvPicPr>
        <p:blipFill>
          <a:blip r:embed="rId3"/>
          <a:srcRect/>
          <a:stretch>
            <a:fillRect/>
          </a:stretch>
        </p:blipFill>
        <p:spPr bwMode="auto">
          <a:xfrm>
            <a:off x="0" y="1"/>
            <a:ext cx="10801350" cy="7956550"/>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281" y="837510"/>
            <a:ext cx="9721215" cy="909169"/>
          </a:xfrm>
        </p:spPr>
        <p:style>
          <a:lnRef idx="2">
            <a:schemeClr val="accent1"/>
          </a:lnRef>
          <a:fillRef idx="1">
            <a:schemeClr val="lt1"/>
          </a:fillRef>
          <a:effectRef idx="0">
            <a:schemeClr val="accent1"/>
          </a:effectRef>
          <a:fontRef idx="minor">
            <a:schemeClr val="dk1"/>
          </a:fontRef>
        </p:style>
        <p:txBody>
          <a:bodyPr/>
          <a:lstStyle/>
          <a:p>
            <a:pPr algn="ct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solidFill>
                  <a:srgbClr val="F91329"/>
                </a:solidFill>
              </a:rPr>
              <a:t/>
            </a:r>
            <a:br>
              <a:rPr lang="ru-RU" b="1" dirty="0" smtClean="0">
                <a:solidFill>
                  <a:srgbClr val="F91329"/>
                </a:solidFill>
              </a:rPr>
            </a:br>
            <a:r>
              <a:rPr lang="ru-RU" b="1" dirty="0" smtClean="0"/>
              <a:t/>
            </a:r>
            <a:br>
              <a:rPr lang="ru-RU" b="1" dirty="0" smtClean="0"/>
            </a:br>
            <a:r>
              <a:rPr lang="ru-RU" b="1" dirty="0" smtClean="0">
                <a:solidFill>
                  <a:srgbClr val="F91329"/>
                </a:solidFill>
              </a:rPr>
              <a:t>ПОМНИТЕ!!!</a:t>
            </a:r>
            <a:endParaRPr lang="ru-RU" dirty="0">
              <a:solidFill>
                <a:srgbClr val="F91329"/>
              </a:solidFill>
            </a:endParaRPr>
          </a:p>
        </p:txBody>
      </p:sp>
      <p:sp>
        <p:nvSpPr>
          <p:cNvPr id="3" name="Содержимое 2"/>
          <p:cNvSpPr>
            <a:spLocks noGrp="1"/>
          </p:cNvSpPr>
          <p:nvPr>
            <p:ph idx="1"/>
          </p:nvPr>
        </p:nvSpPr>
        <p:spPr>
          <a:xfrm>
            <a:off x="590667" y="2407893"/>
            <a:ext cx="9721215" cy="5091311"/>
          </a:xfrm>
        </p:spPr>
        <p:style>
          <a:lnRef idx="2">
            <a:schemeClr val="accent2"/>
          </a:lnRef>
          <a:fillRef idx="1">
            <a:schemeClr val="lt1"/>
          </a:fillRef>
          <a:effectRef idx="0">
            <a:schemeClr val="accent2"/>
          </a:effectRef>
          <a:fontRef idx="minor">
            <a:schemeClr val="dk1"/>
          </a:fontRef>
        </p:style>
        <p:txBody>
          <a:bodyPr/>
          <a:lstStyle/>
          <a:p>
            <a:endParaRPr lang="ru-RU" dirty="0" smtClean="0"/>
          </a:p>
          <a:p>
            <a:r>
              <a:rPr lang="ru-RU" dirty="0" smtClean="0"/>
              <a:t>Инсульт является лидирующей причиной нетрудоспособности и инвалидности. </a:t>
            </a:r>
          </a:p>
          <a:p>
            <a:r>
              <a:rPr lang="ru-RU" dirty="0" smtClean="0"/>
              <a:t>Инсульт стоит на 3 месте по причине смертности. </a:t>
            </a:r>
          </a:p>
          <a:p>
            <a:r>
              <a:rPr lang="ru-RU" dirty="0" smtClean="0"/>
              <a:t>Инсульт можно предупредить, контролируя факторы риска. </a:t>
            </a:r>
          </a:p>
          <a:p>
            <a:r>
              <a:rPr lang="ru-RU" dirty="0" smtClean="0"/>
              <a:t>Инсульт можно вылечить, но только при немедленном оказании адекватной медицинской помощи. </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Arial Black" pitchFamily="34" charset="0"/>
              </a:rPr>
              <a:t>Занятие №3</a:t>
            </a:r>
            <a:endParaRPr lang="ru-RU" dirty="0">
              <a:latin typeface="Arial Black" pitchFamily="34" charset="0"/>
            </a:endParaRPr>
          </a:p>
        </p:txBody>
      </p:sp>
      <p:sp>
        <p:nvSpPr>
          <p:cNvPr id="3" name="Содержимое 2"/>
          <p:cNvSpPr>
            <a:spLocks noGrp="1"/>
          </p:cNvSpPr>
          <p:nvPr>
            <p:ph idx="1"/>
          </p:nvPr>
        </p:nvSpPr>
        <p:spPr/>
        <p:txBody>
          <a:bodyPr/>
          <a:lstStyle/>
          <a:p>
            <a:r>
              <a:rPr lang="ru-RU" dirty="0" smtClean="0"/>
              <a:t>Оказание первой доврачебной помощи при инсульте.</a:t>
            </a:r>
          </a:p>
          <a:p>
            <a:r>
              <a:rPr lang="ru-RU" dirty="0" smtClean="0"/>
              <a:t>Осложнение инсульта.</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gomed01\Saved Games\Desktop\вопрос.jpg"/>
          <p:cNvPicPr>
            <a:picLocks noChangeAspect="1" noChangeArrowheads="1"/>
          </p:cNvPicPr>
          <p:nvPr/>
        </p:nvPicPr>
        <p:blipFill>
          <a:blip r:embed="rId3"/>
          <a:srcRect/>
          <a:stretch>
            <a:fillRect/>
          </a:stretch>
        </p:blipFill>
        <p:spPr bwMode="auto">
          <a:xfrm>
            <a:off x="0" y="-71659"/>
            <a:ext cx="10801350" cy="8028210"/>
          </a:xfrm>
          <a:prstGeom prst="rect">
            <a:avLst/>
          </a:prstGeom>
          <a:noFill/>
        </p:spPr>
      </p:pic>
      <p:sp>
        <p:nvSpPr>
          <p:cNvPr id="3" name="Прямоугольник 2"/>
          <p:cNvSpPr/>
          <p:nvPr/>
        </p:nvSpPr>
        <p:spPr bwMode="auto">
          <a:xfrm>
            <a:off x="506279" y="1333421"/>
            <a:ext cx="9704406" cy="743865"/>
          </a:xfrm>
          <a:prstGeom prst="rect">
            <a:avLst/>
          </a:prstGeom>
          <a:solidFill>
            <a:schemeClr val="bg2">
              <a:lumMod val="50000"/>
            </a:schemeClr>
          </a:solidFill>
          <a:ln w="9525" cap="flat" cmpd="sng" algn="ctr">
            <a:solidFill>
              <a:schemeClr val="bg2">
                <a:lumMod val="75000"/>
              </a:schemeClr>
            </a:solidFill>
            <a:prstDash val="solid"/>
            <a:round/>
            <a:headEnd type="none" w="med" len="med"/>
            <a:tailEnd type="none" w="med" len="med"/>
          </a:ln>
          <a:effectLst/>
        </p:spPr>
        <p:txBody>
          <a:bodyPr vert="horz" wrap="square" lIns="103044" tIns="51521" rIns="103044" bIns="51521" numCol="1" rtlCol="0" anchor="t" anchorCtr="0" compatLnSpc="1">
            <a:prstTxWarp prst="textNoShape">
              <a:avLst/>
            </a:prstTxWarp>
          </a:bodyPr>
          <a:lstStyle/>
          <a:p>
            <a:pPr defTabSz="1030437"/>
            <a:r>
              <a:rPr lang="ru-RU" sz="3600" dirty="0" smtClean="0"/>
              <a:t>Что делать до приезда скорой помощи???</a:t>
            </a:r>
          </a:p>
        </p:txBody>
      </p:sp>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помощь2.jpg"/>
          <p:cNvPicPr>
            <a:picLocks noChangeAspect="1" noChangeArrowheads="1"/>
          </p:cNvPicPr>
          <p:nvPr/>
        </p:nvPicPr>
        <p:blipFill>
          <a:blip r:embed="rId2"/>
          <a:srcRect/>
          <a:stretch>
            <a:fillRect/>
          </a:stretch>
        </p:blipFill>
        <p:spPr bwMode="auto">
          <a:xfrm>
            <a:off x="0" y="1"/>
            <a:ext cx="10801350" cy="793451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помощь3.jpg"/>
          <p:cNvPicPr>
            <a:picLocks noChangeAspect="1" noChangeArrowheads="1"/>
          </p:cNvPicPr>
          <p:nvPr/>
        </p:nvPicPr>
        <p:blipFill>
          <a:blip r:embed="rId2"/>
          <a:srcRect/>
          <a:stretch>
            <a:fillRect/>
          </a:stretch>
        </p:blipFill>
        <p:spPr bwMode="auto">
          <a:xfrm>
            <a:off x="0" y="1"/>
            <a:ext cx="10801350" cy="79345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590667" y="341601"/>
            <a:ext cx="9721215" cy="984492"/>
          </a:xfrm>
        </p:spPr>
        <p:txBody>
          <a:bodyPr/>
          <a:lstStyle/>
          <a:p>
            <a:pPr algn="ctr"/>
            <a:r>
              <a:rPr lang="ru-RU" dirty="0"/>
              <a:t>Цели занятия в школе: </a:t>
            </a:r>
          </a:p>
        </p:txBody>
      </p:sp>
      <p:sp>
        <p:nvSpPr>
          <p:cNvPr id="92163" name="Rectangle 3"/>
          <p:cNvSpPr>
            <a:spLocks noGrp="1"/>
          </p:cNvSpPr>
          <p:nvPr>
            <p:ph type="body" idx="1"/>
          </p:nvPr>
        </p:nvSpPr>
        <p:spPr>
          <a:xfrm>
            <a:off x="675053" y="1333420"/>
            <a:ext cx="9721215" cy="6364183"/>
          </a:xfrm>
        </p:spPr>
        <p:style>
          <a:lnRef idx="2">
            <a:schemeClr val="accent1"/>
          </a:lnRef>
          <a:fillRef idx="1">
            <a:schemeClr val="lt1"/>
          </a:fillRef>
          <a:effectRef idx="0">
            <a:schemeClr val="accent1"/>
          </a:effectRef>
          <a:fontRef idx="minor">
            <a:schemeClr val="dk1"/>
          </a:fontRef>
        </p:style>
        <p:txBody>
          <a:bodyPr/>
          <a:lstStyle/>
          <a:p>
            <a:pPr>
              <a:lnSpc>
                <a:spcPct val="80000"/>
              </a:lnSpc>
            </a:pPr>
            <a:endParaRPr lang="ru-RU" sz="2300" dirty="0" smtClean="0">
              <a:latin typeface="Bookman Old Style" pitchFamily="18" charset="0"/>
            </a:endParaRPr>
          </a:p>
          <a:p>
            <a:pPr>
              <a:lnSpc>
                <a:spcPct val="80000"/>
              </a:lnSpc>
            </a:pPr>
            <a:r>
              <a:rPr lang="ru-RU" sz="2300" i="1" dirty="0" smtClean="0">
                <a:solidFill>
                  <a:schemeClr val="accent6">
                    <a:lumMod val="75000"/>
                  </a:schemeClr>
                </a:solidFill>
                <a:latin typeface="Bookman Old Style" pitchFamily="18" charset="0"/>
              </a:rPr>
              <a:t>Повышение информированности пациентов и их родственников об инсульте, его типах и причинах возникновения, клинических проявлениях, осложнениях и сопутствующих заболеваниях; </a:t>
            </a:r>
          </a:p>
          <a:p>
            <a:pPr>
              <a:lnSpc>
                <a:spcPct val="80000"/>
              </a:lnSpc>
            </a:pPr>
            <a:r>
              <a:rPr lang="ru-RU" sz="2300" i="1" dirty="0" smtClean="0">
                <a:solidFill>
                  <a:schemeClr val="accent6">
                    <a:lumMod val="75000"/>
                  </a:schemeClr>
                </a:solidFill>
                <a:latin typeface="Bookman Old Style" pitchFamily="18" charset="0"/>
              </a:rPr>
              <a:t> Формирование ответственного отношения населения к своему здоровью;</a:t>
            </a:r>
          </a:p>
          <a:p>
            <a:pPr>
              <a:lnSpc>
                <a:spcPct val="80000"/>
              </a:lnSpc>
            </a:pPr>
            <a:r>
              <a:rPr lang="ru-RU" sz="2300" i="1" dirty="0" smtClean="0">
                <a:solidFill>
                  <a:schemeClr val="accent6">
                    <a:lumMod val="75000"/>
                  </a:schemeClr>
                </a:solidFill>
                <a:latin typeface="Bookman Old Style" pitchFamily="18" charset="0"/>
              </a:rPr>
              <a:t> Контролю некоторых основных показателей работы кровеносной [артериального давления (АД), пульса] и эндокринной систем, основных биохимических показателей крови (содержание холестерина, </a:t>
            </a:r>
            <a:r>
              <a:rPr lang="ru-RU" sz="2300" i="1" dirty="0" err="1" smtClean="0">
                <a:solidFill>
                  <a:schemeClr val="accent6">
                    <a:lumMod val="75000"/>
                  </a:schemeClr>
                </a:solidFill>
                <a:latin typeface="Bookman Old Style" pitchFamily="18" charset="0"/>
              </a:rPr>
              <a:t>липопротеинов</a:t>
            </a:r>
            <a:r>
              <a:rPr lang="ru-RU" sz="2300" i="1" dirty="0" smtClean="0">
                <a:solidFill>
                  <a:schemeClr val="accent6">
                    <a:lumMod val="75000"/>
                  </a:schemeClr>
                </a:solidFill>
                <a:latin typeface="Bookman Old Style" pitchFamily="18" charset="0"/>
              </a:rPr>
              <a:t> высокой и низкой плотности, глюкозы и др.); </a:t>
            </a:r>
          </a:p>
          <a:p>
            <a:pPr>
              <a:lnSpc>
                <a:spcPct val="80000"/>
              </a:lnSpc>
            </a:pPr>
            <a:r>
              <a:rPr lang="ru-RU" sz="2300" i="1" dirty="0" smtClean="0">
                <a:solidFill>
                  <a:schemeClr val="accent6">
                    <a:lumMod val="75000"/>
                  </a:schemeClr>
                </a:solidFill>
                <a:latin typeface="Bookman Old Style" pitchFamily="18" charset="0"/>
              </a:rPr>
              <a:t>Введение формирование мотивации к своевременному и постоянному профилактическому лечению при выявлении отклонений тех или иных показателей (</a:t>
            </a:r>
            <a:r>
              <a:rPr lang="ru-RU" sz="2300" i="1" dirty="0" err="1" smtClean="0">
                <a:solidFill>
                  <a:schemeClr val="accent6">
                    <a:lumMod val="75000"/>
                  </a:schemeClr>
                </a:solidFill>
                <a:latin typeface="Bookman Old Style" pitchFamily="18" charset="0"/>
              </a:rPr>
              <a:t>физикальных</a:t>
            </a:r>
            <a:r>
              <a:rPr lang="ru-RU" sz="2300" i="1" dirty="0" smtClean="0">
                <a:solidFill>
                  <a:schemeClr val="accent6">
                    <a:lumMod val="75000"/>
                  </a:schemeClr>
                </a:solidFill>
                <a:latin typeface="Bookman Old Style" pitchFamily="18" charset="0"/>
              </a:rPr>
              <a:t> или лабораторных); </a:t>
            </a:r>
          </a:p>
          <a:p>
            <a:pPr>
              <a:lnSpc>
                <a:spcPct val="80000"/>
              </a:lnSpc>
            </a:pPr>
            <a:r>
              <a:rPr lang="ru-RU" sz="2300" i="1" dirty="0" smtClean="0">
                <a:solidFill>
                  <a:schemeClr val="accent6">
                    <a:lumMod val="75000"/>
                  </a:schemeClr>
                </a:solidFill>
                <a:latin typeface="Bookman Old Style" pitchFamily="18" charset="0"/>
              </a:rPr>
              <a:t>Облегчение возвращения перенёсшего инсульт пациента в социум. Формирование современных навыков реабилитации и ухода за больными членами семьи. </a:t>
            </a:r>
            <a:endParaRPr lang="ru-RU" sz="2300" i="1" dirty="0">
              <a:solidFill>
                <a:schemeClr val="accent6">
                  <a:lumMod val="75000"/>
                </a:schemeClr>
              </a:solidFill>
              <a:latin typeface="Bookman Old Style" pitchFamily="18" charset="0"/>
            </a:endParaRPr>
          </a:p>
        </p:txBody>
      </p:sp>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помощь4.jpg"/>
          <p:cNvPicPr>
            <a:picLocks noChangeAspect="1" noChangeArrowheads="1"/>
          </p:cNvPicPr>
          <p:nvPr/>
        </p:nvPicPr>
        <p:blipFill>
          <a:blip r:embed="rId2"/>
          <a:srcRect/>
          <a:stretch>
            <a:fillRect/>
          </a:stretch>
        </p:blipFill>
        <p:spPr bwMode="auto">
          <a:xfrm>
            <a:off x="0" y="1"/>
            <a:ext cx="10801350" cy="793451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помощь4.jpg"/>
          <p:cNvPicPr>
            <a:picLocks noChangeAspect="1" noChangeArrowheads="1"/>
          </p:cNvPicPr>
          <p:nvPr/>
        </p:nvPicPr>
        <p:blipFill>
          <a:blip r:embed="rId2"/>
          <a:srcRect/>
          <a:stretch>
            <a:fillRect/>
          </a:stretch>
        </p:blipFill>
        <p:spPr bwMode="auto">
          <a:xfrm>
            <a:off x="0" y="1"/>
            <a:ext cx="10801350" cy="793451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не делать.jpg"/>
          <p:cNvPicPr>
            <a:picLocks noChangeAspect="1" noChangeArrowheads="1"/>
          </p:cNvPicPr>
          <p:nvPr/>
        </p:nvPicPr>
        <p:blipFill>
          <a:blip r:embed="rId2"/>
          <a:srcRect/>
          <a:stretch>
            <a:fillRect/>
          </a:stretch>
        </p:blipFill>
        <p:spPr bwMode="auto">
          <a:xfrm>
            <a:off x="0" y="1"/>
            <a:ext cx="10801350" cy="793451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8" y="341600"/>
            <a:ext cx="9923776" cy="1801822"/>
          </a:xfrm>
          <a:solidFill>
            <a:srgbClr val="FFFF00"/>
          </a:solidFill>
        </p:spPr>
        <p:txBody>
          <a:bodyPr>
            <a:normAutofit/>
          </a:bodyPr>
          <a:lstStyle/>
          <a:p>
            <a:pPr algn="ctr"/>
            <a:r>
              <a:rPr lang="ru-RU" sz="7400" b="1" dirty="0" smtClean="0">
                <a:solidFill>
                  <a:srgbClr val="FF0000"/>
                </a:solidFill>
                <a:effectLst>
                  <a:outerShdw blurRad="38100" dist="38100" dir="2700000" algn="tl">
                    <a:srgbClr val="000000">
                      <a:alpha val="43137"/>
                    </a:srgbClr>
                  </a:outerShdw>
                </a:effectLst>
                <a:latin typeface="Constantia" pitchFamily="18" charset="0"/>
              </a:rPr>
              <a:t>ВАЖНО ЗНАТЬ !!!</a:t>
            </a:r>
            <a:endParaRPr lang="ru-RU" sz="7400" b="1" dirty="0">
              <a:solidFill>
                <a:srgbClr val="FF0000"/>
              </a:solidFill>
              <a:effectLst>
                <a:outerShdw blurRad="38100" dist="38100" dir="2700000" algn="tl">
                  <a:srgbClr val="000000">
                    <a:alpha val="43137"/>
                  </a:srgbClr>
                </a:outerShdw>
              </a:effectLst>
              <a:latin typeface="Constantia" pitchFamily="18" charset="0"/>
            </a:endParaRPr>
          </a:p>
        </p:txBody>
      </p:sp>
      <p:sp>
        <p:nvSpPr>
          <p:cNvPr id="3" name="Содержимое 2"/>
          <p:cNvSpPr>
            <a:spLocks noGrp="1"/>
          </p:cNvSpPr>
          <p:nvPr>
            <p:ph idx="1"/>
          </p:nvPr>
        </p:nvSpPr>
        <p:spPr>
          <a:xfrm>
            <a:off x="540068" y="2246275"/>
            <a:ext cx="10008162" cy="5091311"/>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ru-RU" sz="4100" dirty="0" smtClean="0">
                <a:solidFill>
                  <a:srgbClr val="8C0216"/>
                </a:solidFill>
                <a:effectLst>
                  <a:outerShdw blurRad="38100" dist="38100" dir="2700000" algn="tl">
                    <a:srgbClr val="000000"/>
                  </a:outerShdw>
                </a:effectLst>
                <a:latin typeface="Constantia" pitchFamily="18" charset="0"/>
              </a:rPr>
              <a:t> СКОРАЯ ПОМОЩЬ В ПЕРВЫЕ</a:t>
            </a:r>
          </a:p>
          <a:p>
            <a:pPr algn="ctr">
              <a:buNone/>
            </a:pPr>
            <a:r>
              <a:rPr lang="ru-RU" sz="6000" dirty="0" smtClean="0">
                <a:solidFill>
                  <a:srgbClr val="FF0000"/>
                </a:solidFill>
                <a:effectLst>
                  <a:outerShdw blurRad="38100" dist="38100" dir="2700000" algn="tl">
                    <a:srgbClr val="000000"/>
                  </a:outerShdw>
                </a:effectLst>
                <a:latin typeface="Calibri" pitchFamily="34" charset="0"/>
                <a:cs typeface="Calibri" pitchFamily="34" charset="0"/>
              </a:rPr>
              <a:t>3-4,5</a:t>
            </a:r>
            <a:r>
              <a:rPr lang="ru-RU" sz="6000" b="1" dirty="0" smtClean="0">
                <a:solidFill>
                  <a:srgbClr val="FF0000"/>
                </a:solidFill>
                <a:effectLst>
                  <a:outerShdw blurRad="38100" dist="38100" dir="2700000" algn="tl">
                    <a:srgbClr val="000000"/>
                  </a:outerShdw>
                </a:effectLst>
                <a:latin typeface="Calibri" pitchFamily="34" charset="0"/>
                <a:cs typeface="Calibri" pitchFamily="34" charset="0"/>
              </a:rPr>
              <a:t>ЧАСА</a:t>
            </a:r>
            <a:r>
              <a:rPr lang="ru-RU" sz="4100" dirty="0" smtClean="0">
                <a:solidFill>
                  <a:srgbClr val="8C0216"/>
                </a:solidFill>
                <a:effectLst>
                  <a:outerShdw blurRad="38100" dist="38100" dir="2700000" algn="tl">
                    <a:srgbClr val="000000"/>
                  </a:outerShdw>
                </a:effectLst>
                <a:latin typeface="Constantia" pitchFamily="18" charset="0"/>
              </a:rPr>
              <a:t> ОТ НАЧАЛА ПРИСТУПА ПОЗВОЛЯЕТ ВПОЛНОМ ОБЪЕМЕ ИСПОЛЬЗОВАТЬ</a:t>
            </a:r>
          </a:p>
          <a:p>
            <a:pPr algn="ctr">
              <a:buNone/>
            </a:pPr>
            <a:r>
              <a:rPr lang="ru-RU" sz="4100" dirty="0" smtClean="0">
                <a:solidFill>
                  <a:srgbClr val="8C0216"/>
                </a:solidFill>
                <a:effectLst>
                  <a:outerShdw blurRad="38100" dist="38100" dir="2700000" algn="tl">
                    <a:srgbClr val="000000"/>
                  </a:outerShdw>
                </a:effectLst>
                <a:latin typeface="Constantia" pitchFamily="18" charset="0"/>
              </a:rPr>
              <a:t>СОВРЕМЕННЫЕ МЕТОДЫ, ИЗБЕЖАТЬ ТЯЖЕЛЫХ ПОСЛЕДСТВИЙ И</a:t>
            </a:r>
            <a:br>
              <a:rPr lang="ru-RU" sz="4100" dirty="0" smtClean="0">
                <a:solidFill>
                  <a:srgbClr val="8C0216"/>
                </a:solidFill>
                <a:effectLst>
                  <a:outerShdw blurRad="38100" dist="38100" dir="2700000" algn="tl">
                    <a:srgbClr val="000000"/>
                  </a:outerShdw>
                </a:effectLst>
                <a:latin typeface="Constantia" pitchFamily="18" charset="0"/>
              </a:rPr>
            </a:br>
            <a:r>
              <a:rPr lang="ru-RU" sz="4100" dirty="0" smtClean="0">
                <a:solidFill>
                  <a:srgbClr val="8C0216"/>
                </a:solidFill>
                <a:effectLst>
                  <a:outerShdw blurRad="38100" dist="38100" dir="2700000" algn="tl">
                    <a:srgbClr val="000000"/>
                  </a:outerShdw>
                </a:effectLst>
                <a:latin typeface="Constantia" pitchFamily="18" charset="0"/>
              </a:rPr>
              <a:t>СОХРАНИТЬ ЖИЗНЬ.</a:t>
            </a:r>
          </a:p>
          <a:p>
            <a:endParaRPr lang="ru-RU" dirty="0"/>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281" y="506905"/>
            <a:ext cx="9721215" cy="830181"/>
          </a:xfrm>
          <a:solidFill>
            <a:srgbClr val="FFFFCC"/>
          </a:solidFill>
        </p:spPr>
        <p:txBody>
          <a:bodyPr>
            <a:prstTxWarp prst="textPlain">
              <a:avLst/>
            </a:prstTxWarp>
          </a:bodyPr>
          <a:lstStyle/>
          <a:p>
            <a:pPr algn="ctr"/>
            <a:r>
              <a:rPr lang="ru-RU" sz="5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Осложнение инсульта</a:t>
            </a:r>
            <a:endParaRPr lang="ru-RU" sz="5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Содержимое 2"/>
          <p:cNvSpPr>
            <a:spLocks noGrp="1"/>
          </p:cNvSpPr>
          <p:nvPr>
            <p:ph idx="1"/>
          </p:nvPr>
        </p:nvSpPr>
        <p:spPr>
          <a:xfrm>
            <a:off x="540069" y="1746679"/>
            <a:ext cx="9721215" cy="5590907"/>
          </a:xfrm>
        </p:spPr>
        <p:style>
          <a:lnRef idx="1">
            <a:schemeClr val="dk1"/>
          </a:lnRef>
          <a:fillRef idx="2">
            <a:schemeClr val="dk1"/>
          </a:fillRef>
          <a:effectRef idx="1">
            <a:schemeClr val="dk1"/>
          </a:effectRef>
          <a:fontRef idx="minor">
            <a:schemeClr val="dk1"/>
          </a:fontRef>
        </p:style>
        <p:txBody>
          <a:bodyPr/>
          <a:lstStyle/>
          <a:p>
            <a:pPr>
              <a:buNone/>
            </a:pPr>
            <a:r>
              <a:rPr lang="ru-RU" sz="2700" dirty="0" smtClean="0"/>
              <a:t>Последствия после инсульта - неотъемлемая часть болезни, поэтому к ним нужно быть готовым. При приступе поражается мозг, и от размера поражения зависит степень тяжести последствий. Осложнения бывают не только спровоцированные непосредственно болезнью, а так же и связанные с состоянием пациента после перенесенного инсульта.</a:t>
            </a:r>
          </a:p>
          <a:p>
            <a:pPr>
              <a:buNone/>
            </a:pPr>
            <a:r>
              <a:rPr lang="ru-RU" sz="2700" dirty="0" smtClean="0"/>
              <a:t>Зачастую негативные последствия, тормозящие восстановление функций организма, вызваны недвижимостью, пребыванием человека в лежачем положении долгое время. Самые распространенные из них – это пролежни, тромбоз и пневмония.</a:t>
            </a:r>
          </a:p>
          <a:p>
            <a:pPr>
              <a:buNone/>
            </a:pP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421893" y="1250769"/>
            <a:ext cx="9957564" cy="5182362"/>
          </a:xfrm>
          <a:prstGeom prst="rect">
            <a:avLst/>
          </a:prstGeom>
        </p:spPr>
        <p:style>
          <a:lnRef idx="1">
            <a:schemeClr val="dk1"/>
          </a:lnRef>
          <a:fillRef idx="2">
            <a:schemeClr val="dk1"/>
          </a:fillRef>
          <a:effectRef idx="1">
            <a:schemeClr val="dk1"/>
          </a:effectRef>
          <a:fontRef idx="minor">
            <a:schemeClr val="dk1"/>
          </a:fontRef>
        </p:style>
        <p:txBody>
          <a:bodyPr wrap="square" lIns="103044" tIns="51521" rIns="103044" bIns="51521">
            <a:spAutoFit/>
          </a:bodyPr>
          <a:lstStyle/>
          <a:p>
            <a:r>
              <a:rPr lang="ru-RU" sz="2300" dirty="0" smtClean="0"/>
              <a:t>Пролежни – это омертвение мягких тканей, которое сопровождается нарушением кровообращения. Причинами их возникновения являются:</a:t>
            </a:r>
          </a:p>
          <a:p>
            <a:r>
              <a:rPr lang="ru-RU" sz="2300" dirty="0" smtClean="0"/>
              <a:t>постоянное давление на кожу, особенно там, где она прилегает к костным выступам;</a:t>
            </a:r>
          </a:p>
          <a:p>
            <a:r>
              <a:rPr lang="ru-RU" sz="2300" dirty="0" smtClean="0"/>
              <a:t>недостаточный уровень гигиены и неправильный уход за кожными покровами;</a:t>
            </a:r>
          </a:p>
          <a:p>
            <a:r>
              <a:rPr lang="ru-RU" sz="2300" dirty="0" smtClean="0"/>
              <a:t>неподвижное длительное положение;</a:t>
            </a:r>
          </a:p>
          <a:p>
            <a:r>
              <a:rPr lang="ru-RU" sz="2300" dirty="0" smtClean="0"/>
              <a:t>недостаточное количество белков в пище.</a:t>
            </a:r>
          </a:p>
          <a:p>
            <a:r>
              <a:rPr lang="ru-RU" sz="2300" dirty="0" smtClean="0"/>
              <a:t>Поэтому рекомендуется минимум раз в четыре часа менять положение лежащего человека: переворачивать его со спины на бок, усаживать. Необходимо тщательно ухаживать за пациентом, избегать чрезмерного увлажнения или высушивания кожи.</a:t>
            </a:r>
          </a:p>
          <a:p>
            <a:r>
              <a:rPr lang="ru-RU" dirty="0" smtClean="0"/>
              <a:t/>
            </a:r>
            <a:br>
              <a:rPr lang="ru-RU" dirty="0" smtClean="0"/>
            </a:br>
            <a:r>
              <a:rPr lang="ru-RU" dirty="0" smtClean="0"/>
              <a:t/>
            </a:r>
            <a:br>
              <a:rPr lang="ru-RU" dirty="0" smtClean="0"/>
            </a:br>
            <a:endParaRPr lang="ru-RU" dirty="0"/>
          </a:p>
        </p:txBody>
      </p:sp>
      <p:sp>
        <p:nvSpPr>
          <p:cNvPr id="5" name="Заголовок 4"/>
          <p:cNvSpPr>
            <a:spLocks noGrp="1"/>
          </p:cNvSpPr>
          <p:nvPr>
            <p:ph type="title"/>
          </p:nvPr>
        </p:nvSpPr>
        <p:spPr>
          <a:xfrm>
            <a:off x="675053" y="424251"/>
            <a:ext cx="9721215" cy="747529"/>
          </a:xfrm>
          <a:solidFill>
            <a:srgbClr val="FFFFCC"/>
          </a:solidFill>
        </p:spPr>
        <p:txBody>
          <a:bodyPr/>
          <a:lstStyle/>
          <a:p>
            <a:pPr algn="ctr"/>
            <a:r>
              <a:rPr lang="ru-RU" sz="5400" b="1" dirty="0" smtClean="0">
                <a:ln w="10541" cmpd="sng">
                  <a:solidFill>
                    <a:srgbClr val="7D7D7D">
                      <a:tint val="100000"/>
                      <a:shade val="100000"/>
                      <a:satMod val="110000"/>
                    </a:srgbClr>
                  </a:solidFill>
                  <a:prstDash val="solid"/>
                </a:ln>
                <a:solidFill>
                  <a:schemeClr val="bg1">
                    <a:lumMod val="65000"/>
                  </a:schemeClr>
                </a:solidFill>
                <a:effectLst>
                  <a:outerShdw blurRad="38100" dist="38100" dir="2700000" algn="tl">
                    <a:srgbClr val="000000">
                      <a:alpha val="43137"/>
                    </a:srgbClr>
                  </a:outerShdw>
                </a:effectLst>
              </a:rPr>
              <a:t>ПРОЛЕЖНИ</a:t>
            </a:r>
            <a:endParaRPr lang="ru-RU" sz="5400" b="1" dirty="0">
              <a:ln w="10541" cmpd="sng">
                <a:solidFill>
                  <a:srgbClr val="7D7D7D">
                    <a:tint val="100000"/>
                    <a:shade val="100000"/>
                    <a:satMod val="110000"/>
                  </a:srgbClr>
                </a:solidFill>
                <a:prstDash val="solid"/>
              </a:ln>
              <a:solidFill>
                <a:schemeClr val="bg1">
                  <a:lumMod val="6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053" y="258949"/>
            <a:ext cx="9721215" cy="892653"/>
          </a:xfrm>
          <a:solidFill>
            <a:srgbClr val="FFFFCC"/>
          </a:solidFill>
        </p:spPr>
        <p:txBody>
          <a:bodyPr/>
          <a:lstStyle/>
          <a:p>
            <a:pPr algn="ct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Тромбоз сосудов</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Прямоугольник 2"/>
          <p:cNvSpPr/>
          <p:nvPr/>
        </p:nvSpPr>
        <p:spPr>
          <a:xfrm>
            <a:off x="590666" y="1416072"/>
            <a:ext cx="9788792" cy="6244191"/>
          </a:xfrm>
          <a:prstGeom prst="rect">
            <a:avLst/>
          </a:prstGeom>
        </p:spPr>
        <p:style>
          <a:lnRef idx="1">
            <a:schemeClr val="dk1"/>
          </a:lnRef>
          <a:fillRef idx="2">
            <a:schemeClr val="dk1"/>
          </a:fillRef>
          <a:effectRef idx="1">
            <a:schemeClr val="dk1"/>
          </a:effectRef>
          <a:fontRef idx="minor">
            <a:schemeClr val="dk1"/>
          </a:fontRef>
        </p:style>
        <p:txBody>
          <a:bodyPr wrap="square" lIns="103044" tIns="51521" rIns="103044" bIns="51521">
            <a:spAutoFit/>
          </a:bodyPr>
          <a:lstStyle/>
          <a:p>
            <a:r>
              <a:rPr lang="ru-RU" sz="2300" dirty="0" smtClean="0"/>
              <a:t>Особо опасным осложнением является тромбоз. Это закупорка кровеносного сосуда сгустком крови. Вследствие чего кровь не поступает в отдельные участки тела. Тромбоз часто протекает незаметно, а последствия могут быть летальными.</a:t>
            </a:r>
          </a:p>
          <a:p>
            <a:r>
              <a:rPr lang="ru-RU" sz="2300" dirty="0" smtClean="0"/>
              <a:t>Чтобы избежать возникновения этого последствия после инсульта, требуется несколько раз в день проделывать упражнения, стимулирующие двигательную активность и массаж.</a:t>
            </a:r>
          </a:p>
          <a:p>
            <a:r>
              <a:rPr lang="ru-RU" sz="2300" dirty="0" smtClean="0"/>
              <a:t>Обязательно поинтересуйтесь, какая гимнастика показана для профилактики тромбоза. Кроме того врачи рекомендуют надевать больному компрессионные чулки.</a:t>
            </a:r>
          </a:p>
          <a:p>
            <a:r>
              <a:rPr lang="ru-RU" sz="2300" dirty="0" smtClean="0"/>
              <a:t>Необходимо помнить, что диета также препятствует образованию тромбов. Больному противопоказаны жирные и жареные блюда. Особенно вреден маргарин. В списке полезных продуктов: вишня, зеленый чай, рыба. Также требуется ежедневно принимать аспирин. Он разжижает кровь и предотвращает появление тромбов.</a:t>
            </a:r>
          </a:p>
          <a:p>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667" y="672207"/>
            <a:ext cx="9721215" cy="810000"/>
          </a:xfrm>
          <a:solidFill>
            <a:srgbClr val="FFFFCC"/>
          </a:solidFill>
        </p:spPr>
        <p:txBody>
          <a:bodyPr/>
          <a:lstStyle/>
          <a:p>
            <a:pPr algn="ct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Воспаление легких</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Прямоугольник 2"/>
          <p:cNvSpPr/>
          <p:nvPr/>
        </p:nvSpPr>
        <p:spPr>
          <a:xfrm>
            <a:off x="675053" y="1746679"/>
            <a:ext cx="9535633" cy="5228528"/>
          </a:xfrm>
          <a:prstGeom prst="rect">
            <a:avLst/>
          </a:prstGeom>
        </p:spPr>
        <p:style>
          <a:lnRef idx="1">
            <a:schemeClr val="dk1"/>
          </a:lnRef>
          <a:fillRef idx="2">
            <a:schemeClr val="dk1"/>
          </a:fillRef>
          <a:effectRef idx="1">
            <a:schemeClr val="dk1"/>
          </a:effectRef>
          <a:fontRef idx="minor">
            <a:schemeClr val="dk1"/>
          </a:fontRef>
        </p:style>
        <p:txBody>
          <a:bodyPr wrap="square" lIns="103044" tIns="51521" rIns="103044" bIns="51521">
            <a:spAutoFit/>
          </a:bodyPr>
          <a:lstStyle/>
          <a:p>
            <a:r>
              <a:rPr lang="ru-RU" sz="3100" dirty="0" smtClean="0"/>
              <a:t>Существует большая вероятность возникновения воспаления легких. Оно появляется из-за нарушения функции отхаркивания скапливающейся в легких мокроты. Основной профилактикой пневмонии у людей, перенесших инсульт, является доступ свежего воздуха и периодическое нахождение в сидячем положении. В некоторых случаях необходим профилактический прием антибиотиков.</a:t>
            </a:r>
          </a:p>
          <a:p>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894" y="0"/>
            <a:ext cx="9721215" cy="892653"/>
          </a:xfrm>
          <a:solidFill>
            <a:srgbClr val="FFFFCC"/>
          </a:solidFill>
        </p:spPr>
        <p:txBody>
          <a:bodyPr/>
          <a:lstStyle/>
          <a:p>
            <a:pPr algn="ct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Паралич</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Прямоугольник 2"/>
          <p:cNvSpPr/>
          <p:nvPr/>
        </p:nvSpPr>
        <p:spPr>
          <a:xfrm>
            <a:off x="506280" y="1168116"/>
            <a:ext cx="9788792" cy="4536031"/>
          </a:xfrm>
          <a:prstGeom prst="rect">
            <a:avLst/>
          </a:prstGeom>
        </p:spPr>
        <p:style>
          <a:lnRef idx="1">
            <a:schemeClr val="dk1"/>
          </a:lnRef>
          <a:fillRef idx="2">
            <a:schemeClr val="dk1"/>
          </a:fillRef>
          <a:effectRef idx="1">
            <a:schemeClr val="dk1"/>
          </a:effectRef>
          <a:fontRef idx="minor">
            <a:schemeClr val="dk1"/>
          </a:fontRef>
        </p:style>
        <p:txBody>
          <a:bodyPr wrap="square" lIns="103044" tIns="51521" rIns="103044" bIns="51521">
            <a:spAutoFit/>
          </a:bodyPr>
          <a:lstStyle/>
          <a:p>
            <a:r>
              <a:rPr lang="ru-RU" dirty="0" smtClean="0">
                <a:latin typeface="+mn-lt"/>
              </a:rPr>
              <a:t>Тяжелое последствие, которое провоцирует инсульт – паралич.</a:t>
            </a:r>
          </a:p>
          <a:p>
            <a:r>
              <a:rPr lang="ru-RU" dirty="0" smtClean="0">
                <a:latin typeface="+mn-lt"/>
              </a:rPr>
              <a:t> При параличе пациент не в состоянии по своему желанию двигать конечностями и сокращать мышцы. </a:t>
            </a:r>
            <a:r>
              <a:rPr lang="ru-RU" b="1" dirty="0" smtClean="0">
                <a:latin typeface="+mn-lt"/>
              </a:rPr>
              <a:t>В зависимости от того, какая сторона мозга повреждена, он бывает правосторонним или левосторонним</a:t>
            </a:r>
            <a:r>
              <a:rPr lang="ru-RU" dirty="0" smtClean="0">
                <a:latin typeface="+mn-lt"/>
              </a:rPr>
              <a:t>. Причина этого кроется в поражении участка мозга, который отвечает за двигательную функцию. Самый действенный метод для лечения такого состояния это массаж и лечебная гимнастика.</a:t>
            </a:r>
          </a:p>
          <a:p>
            <a:r>
              <a:rPr lang="ru-RU" dirty="0" smtClean="0">
                <a:latin typeface="+mn-lt"/>
              </a:rPr>
              <a:t>Восприятие и поведение пациентов с правосторонним и левосторонним параличом существенно отличается. После инсульта некоторые больные теряют чувствительность, у них нарушается координация движений, и выполнять простые движения им становится крайне трудно. Обязательно поинтересуйтесь, какие черты поведения характерны для тех или иных больных. Исходя из этого, выбирайте тактику и способы ухода за ними. Довольно распространенное осложнение при инсульте – нарушение мышления, а так же нарушение психики. Насколько быстро удастся побороть эти последствия, зависит от степени тяжести повреждений в результате кровоизлияния.</a:t>
            </a:r>
          </a:p>
          <a:p>
            <a:r>
              <a:rPr lang="ru-RU" sz="1200" dirty="0" smtClean="0"/>
              <a:t/>
            </a:r>
            <a:br>
              <a:rPr lang="ru-RU" sz="1200" dirty="0" smtClean="0"/>
            </a:br>
            <a:r>
              <a:rPr lang="ru-RU" sz="1200" dirty="0" smtClean="0"/>
              <a:t/>
            </a:r>
            <a:br>
              <a:rPr lang="ru-RU" sz="1200" dirty="0" smtClean="0"/>
            </a:br>
            <a:endParaRPr lang="ru-RU"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281" y="258947"/>
            <a:ext cx="9721215" cy="810000"/>
          </a:xfrm>
          <a:solidFill>
            <a:srgbClr val="FFFFCC"/>
          </a:solidFill>
        </p:spPr>
        <p:txBody>
          <a:bodyPr/>
          <a:lstStyle/>
          <a:p>
            <a:pPr algn="ctr"/>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Кома</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7" name="Прямоугольник 6"/>
          <p:cNvSpPr/>
          <p:nvPr/>
        </p:nvSpPr>
        <p:spPr>
          <a:xfrm>
            <a:off x="506280" y="1250770"/>
            <a:ext cx="9788792" cy="5644026"/>
          </a:xfrm>
          <a:prstGeom prst="rect">
            <a:avLst/>
          </a:prstGeom>
        </p:spPr>
        <p:style>
          <a:lnRef idx="1">
            <a:schemeClr val="dk1"/>
          </a:lnRef>
          <a:fillRef idx="2">
            <a:schemeClr val="dk1"/>
          </a:fillRef>
          <a:effectRef idx="1">
            <a:schemeClr val="dk1"/>
          </a:effectRef>
          <a:fontRef idx="minor">
            <a:schemeClr val="dk1"/>
          </a:fontRef>
        </p:style>
        <p:txBody>
          <a:bodyPr wrap="square" lIns="103044" tIns="51521" rIns="103044" bIns="51521">
            <a:spAutoFit/>
          </a:bodyPr>
          <a:lstStyle/>
          <a:p>
            <a:r>
              <a:rPr lang="ru-RU" b="1" dirty="0" smtClean="0"/>
              <a:t>Одним из очень тяжелых осложнений является кома при инсульте. Она проявляется в длительной потере сознания. Человек не реагирует на раздражители, у него нарушается дыхание. Пребывая в коме, больной теряет способность к мозговой деятельности. Также утрачиваются некоторые функции мозга.</a:t>
            </a:r>
          </a:p>
          <a:p>
            <a:r>
              <a:rPr lang="ru-RU" b="1" dirty="0" smtClean="0"/>
              <a:t>Практически невозможно предвидеть насколько долго продлится это состояние. Очень важно в это время не допустить развития таких осложнений, как пролежни, пневмония, тромбоз, онемение и атрофия мышц конечностей. В остальном Вам придется довериться докторам и медперсоналу. У человека, впавшего в кому, есть шанс вернуться к нормальной жизни. Родным и близким людям следует помнить, что у него будут возникать трудности разного характера. Некоторые пациенты очень долго будут восстанавливать свои физические и интеллектуальные способности, может наблюдаться тяжелое психологическое состояние.</a:t>
            </a:r>
          </a:p>
          <a:p>
            <a:r>
              <a:rPr lang="ru-RU" b="1" dirty="0" smtClean="0"/>
              <a:t>В Ваших силах помочь и поддержать близкого человека в этот трудный период. Уделяете ему больше внимания, стимулируйте речевую и двигательную активность. Обязательно помните, чтобы не навредить, все принимаемые меры необходимо обсуждать с лечащим врачом. Создайте положительную эмоциональную атмосферу и желанный результат обязательно будет!</a:t>
            </a:r>
          </a:p>
          <a:p>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gomed01\Saved Games\Desktop\images.jpg"/>
          <p:cNvPicPr>
            <a:picLocks noChangeAspect="1" noChangeArrowheads="1"/>
          </p:cNvPicPr>
          <p:nvPr/>
        </p:nvPicPr>
        <p:blipFill>
          <a:blip r:embed="rId2"/>
          <a:srcRect/>
          <a:stretch>
            <a:fillRect/>
          </a:stretch>
        </p:blipFill>
        <p:spPr bwMode="auto">
          <a:xfrm>
            <a:off x="6244537" y="2986456"/>
            <a:ext cx="4234314" cy="3596259"/>
          </a:xfrm>
          <a:prstGeom prst="rect">
            <a:avLst/>
          </a:prstGeom>
          <a:noFill/>
        </p:spPr>
      </p:pic>
      <p:sp>
        <p:nvSpPr>
          <p:cNvPr id="2" name="Заголовок 1"/>
          <p:cNvSpPr>
            <a:spLocks noGrp="1"/>
          </p:cNvSpPr>
          <p:nvPr>
            <p:ph type="title"/>
          </p:nvPr>
        </p:nvSpPr>
        <p:spPr>
          <a:xfrm>
            <a:off x="590666" y="506903"/>
            <a:ext cx="9468094" cy="1074473"/>
          </a:xfrm>
        </p:spPr>
        <p:txBody>
          <a:bodyPr>
            <a:scene3d>
              <a:camera prst="orthographicFront"/>
              <a:lightRig rig="threePt" dir="t"/>
            </a:scene3d>
            <a:sp3d extrusionH="57150">
              <a:bevelT w="38100" h="38100"/>
            </a:sp3d>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effectLst>
                  <a:outerShdw blurRad="38100" dist="38100" dir="2700000" algn="tl">
                    <a:srgbClr val="000000">
                      <a:alpha val="43137"/>
                    </a:srgbClr>
                  </a:outerShdw>
                </a:effectLst>
                <a:latin typeface="Arial Black" pitchFamily="34" charset="0"/>
              </a:rPr>
              <a:t>Занятие №1</a:t>
            </a:r>
            <a:endParaRPr lang="ru-RU" dirty="0">
              <a:effectLst>
                <a:outerShdw blurRad="38100" dist="38100" dir="2700000" algn="tl">
                  <a:srgbClr val="000000">
                    <a:alpha val="43137"/>
                  </a:srgbClr>
                </a:outerShdw>
              </a:effectLst>
              <a:latin typeface="Arial Black" pitchFamily="34" charset="0"/>
            </a:endParaRPr>
          </a:p>
        </p:txBody>
      </p:sp>
      <p:sp>
        <p:nvSpPr>
          <p:cNvPr id="3" name="Содержимое 2"/>
          <p:cNvSpPr>
            <a:spLocks noGrp="1"/>
          </p:cNvSpPr>
          <p:nvPr>
            <p:ph idx="1"/>
          </p:nvPr>
        </p:nvSpPr>
        <p:spPr>
          <a:xfrm>
            <a:off x="928210" y="1581375"/>
            <a:ext cx="9366861" cy="1405080"/>
          </a:xfrm>
        </p:spPr>
        <p:txBody>
          <a:bodyPr/>
          <a:lstStyle/>
          <a:p>
            <a:pPr>
              <a:buNone/>
            </a:pPr>
            <a:r>
              <a:rPr lang="ru-RU" sz="4500" dirty="0" smtClean="0">
                <a:effectLst>
                  <a:outerShdw blurRad="38100" dist="38100" dir="2700000" algn="tl">
                    <a:srgbClr val="000000">
                      <a:alpha val="43137"/>
                    </a:srgbClr>
                  </a:outerShdw>
                </a:effectLst>
              </a:rPr>
              <a:t>  Что надо знать об  инсультах?</a:t>
            </a:r>
          </a:p>
          <a:p>
            <a:pPr>
              <a:buNone/>
            </a:pPr>
            <a:endParaRPr lang="ru-RU" dirty="0" smtClean="0">
              <a:effectLst>
                <a:outerShdw blurRad="38100" dist="38100" dir="2700000" algn="tl">
                  <a:srgbClr val="000000">
                    <a:alpha val="43137"/>
                  </a:srgbClr>
                </a:outerShdw>
              </a:effectLst>
            </a:endParaRPr>
          </a:p>
          <a:p>
            <a:r>
              <a:rPr lang="ru-RU" dirty="0" smtClean="0">
                <a:effectLst>
                  <a:outerShdw blurRad="38100" dist="38100" dir="2700000" algn="tl">
                    <a:srgbClr val="000000">
                      <a:alpha val="43137"/>
                    </a:srgbClr>
                  </a:outerShdw>
                </a:effectLst>
              </a:rPr>
              <a:t>Определение инсульта.</a:t>
            </a:r>
          </a:p>
          <a:p>
            <a:r>
              <a:rPr lang="ru-RU" dirty="0" smtClean="0">
                <a:effectLst>
                  <a:outerShdw blurRad="38100" dist="38100" dir="2700000" algn="tl">
                    <a:srgbClr val="000000">
                      <a:alpha val="43137"/>
                    </a:srgbClr>
                  </a:outerShdw>
                </a:effectLst>
              </a:rPr>
              <a:t>Причины возникновения.</a:t>
            </a:r>
          </a:p>
          <a:p>
            <a:r>
              <a:rPr lang="ru-RU" dirty="0" smtClean="0">
                <a:effectLst>
                  <a:outerShdw blurRad="38100" dist="38100" dir="2700000" algn="tl">
                    <a:srgbClr val="000000">
                      <a:alpha val="43137"/>
                    </a:srgbClr>
                  </a:outerShdw>
                </a:effectLst>
              </a:rPr>
              <a:t>Факторы риска.</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43824" y="589555"/>
            <a:ext cx="9181148" cy="960584"/>
          </a:xfrm>
        </p:spPr>
        <p:style>
          <a:lnRef idx="2">
            <a:schemeClr val="accent2"/>
          </a:lnRef>
          <a:fillRef idx="1">
            <a:schemeClr val="lt1"/>
          </a:fillRef>
          <a:effectRef idx="0">
            <a:schemeClr val="accent2"/>
          </a:effectRef>
          <a:fontRef idx="minor">
            <a:schemeClr val="dk1"/>
          </a:fontRef>
        </p:style>
        <p:txBody>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Занятие № 4</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3" name="Подзаголовок 2"/>
          <p:cNvSpPr>
            <a:spLocks noGrp="1"/>
          </p:cNvSpPr>
          <p:nvPr>
            <p:ph type="subTitle" idx="1"/>
          </p:nvPr>
        </p:nvSpPr>
        <p:spPr>
          <a:xfrm>
            <a:off x="1185834" y="2242589"/>
            <a:ext cx="8286808" cy="2807256"/>
          </a:xfrm>
        </p:spPr>
        <p:style>
          <a:lnRef idx="2">
            <a:schemeClr val="accent2"/>
          </a:lnRef>
          <a:fillRef idx="1">
            <a:schemeClr val="lt1"/>
          </a:fillRef>
          <a:effectRef idx="0">
            <a:schemeClr val="accent2"/>
          </a:effectRef>
          <a:fontRef idx="minor">
            <a:schemeClr val="dk1"/>
          </a:fontRef>
        </p:style>
        <p:txBody>
          <a:bodyPr/>
          <a:lstStyle/>
          <a:p>
            <a:r>
              <a:rPr lang="ru-RU"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Профилактика </a:t>
            </a:r>
            <a:r>
              <a:rPr lang="ru-RU"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инсультов</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121" y="258950"/>
            <a:ext cx="10143146" cy="1994633"/>
          </a:xfrm>
        </p:spPr>
        <p:style>
          <a:lnRef idx="2">
            <a:schemeClr val="accent2"/>
          </a:lnRef>
          <a:fillRef idx="1">
            <a:schemeClr val="lt1"/>
          </a:fillRef>
          <a:effectRef idx="0">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«Болезнь легче предупредить, чем лечить» - </a:t>
            </a:r>
            <a:r>
              <a:rPr lang="ru-RU" sz="3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это классическое высказывание в особенности относится к инсульту. </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Содержимое 3"/>
          <p:cNvSpPr>
            <a:spLocks noGrp="1"/>
          </p:cNvSpPr>
          <p:nvPr>
            <p:ph idx="1"/>
          </p:nvPr>
        </p:nvSpPr>
        <p:spPr>
          <a:xfrm>
            <a:off x="253121" y="2490544"/>
            <a:ext cx="10126336" cy="4847042"/>
          </a:xfrm>
        </p:spPr>
        <p:txBody>
          <a:bodyPr/>
          <a:lstStyle/>
          <a:p>
            <a:pPr algn="ctr">
              <a:buNone/>
            </a:pPr>
            <a:endParaRPr lang="ru-RU" sz="3100" b="1" dirty="0" smtClean="0"/>
          </a:p>
          <a:p>
            <a:pPr algn="ctr">
              <a:buNone/>
            </a:pPr>
            <a:r>
              <a:rPr lang="ru-RU" sz="3100" b="1" dirty="0" smtClean="0"/>
              <a:t>Традиционная медицина знает лишь два                                         пути борьбы с инсультом:           </a:t>
            </a:r>
          </a:p>
          <a:p>
            <a:r>
              <a:rPr lang="ru-RU" sz="3100" b="1" dirty="0" smtClean="0"/>
              <a:t>Первичная профилактика </a:t>
            </a:r>
          </a:p>
          <a:p>
            <a:r>
              <a:rPr lang="ru-RU" sz="3100" b="1" dirty="0" smtClean="0"/>
              <a:t>Вторичная профилактика</a:t>
            </a:r>
          </a:p>
          <a:p>
            <a:pPr>
              <a:buNone/>
            </a:pPr>
            <a:r>
              <a:rPr lang="ru-RU" sz="3100" b="1" dirty="0" smtClean="0"/>
              <a:t> </a:t>
            </a:r>
            <a:r>
              <a:rPr lang="ru-RU" sz="2700" b="1" dirty="0" smtClean="0"/>
              <a:t>(симптоматическое лечение последствий болезни.)</a:t>
            </a:r>
            <a:endParaRPr lang="ru-RU" sz="27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7"/>
          <p:cNvSpPr>
            <a:spLocks noGrp="1"/>
          </p:cNvSpPr>
          <p:nvPr>
            <p:ph type="subTitle" idx="1"/>
          </p:nvPr>
        </p:nvSpPr>
        <p:spPr>
          <a:xfrm>
            <a:off x="253121" y="1823363"/>
            <a:ext cx="10295108" cy="5884573"/>
          </a:xfrm>
        </p:spPr>
        <p:style>
          <a:lnRef idx="1">
            <a:schemeClr val="accent5"/>
          </a:lnRef>
          <a:fillRef idx="2">
            <a:schemeClr val="accent5"/>
          </a:fillRef>
          <a:effectRef idx="1">
            <a:schemeClr val="accent5"/>
          </a:effectRef>
          <a:fontRef idx="minor">
            <a:schemeClr val="dk1"/>
          </a:fontRef>
        </p:style>
        <p:txBody>
          <a:bodyPr>
            <a:noAutofit/>
          </a:bodyPr>
          <a:lstStyle/>
          <a:p>
            <a:r>
              <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К методам первичной профилактики относятся:</a:t>
            </a:r>
          </a:p>
          <a:p>
            <a:endParaRPr lang="ru-RU"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endParaRPr>
          </a:p>
          <a:p>
            <a:r>
              <a:rPr lang="ru-RU" sz="3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-Тщательный  контроль и постепенная коррекция АД до целевого уровня с регулярным приемом </a:t>
            </a:r>
            <a:r>
              <a:rPr lang="ru-RU" sz="31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антигипертензивных</a:t>
            </a:r>
            <a:r>
              <a:rPr lang="ru-RU" sz="31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 препаратов</a:t>
            </a:r>
          </a:p>
          <a:p>
            <a:endParaRPr lang="ru-RU" sz="27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endParaRPr>
          </a:p>
          <a:p>
            <a:endParaRPr lang="ru-RU" sz="27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endParaRPr>
          </a:p>
        </p:txBody>
      </p:sp>
      <p:pic>
        <p:nvPicPr>
          <p:cNvPr id="2051" name="Picture 3" descr="C:\Users\magomed01\Saved Games\Desktop\табл.jpg"/>
          <p:cNvPicPr>
            <a:picLocks noChangeAspect="1" noChangeArrowheads="1"/>
          </p:cNvPicPr>
          <p:nvPr/>
        </p:nvPicPr>
        <p:blipFill>
          <a:blip r:embed="rId3"/>
          <a:srcRect/>
          <a:stretch>
            <a:fillRect/>
          </a:stretch>
        </p:blipFill>
        <p:spPr bwMode="auto">
          <a:xfrm>
            <a:off x="8776122" y="6002699"/>
            <a:ext cx="1603337" cy="1445524"/>
          </a:xfrm>
          <a:prstGeom prst="rect">
            <a:avLst/>
          </a:prstGeom>
          <a:noFill/>
        </p:spPr>
      </p:pic>
      <p:sp>
        <p:nvSpPr>
          <p:cNvPr id="6" name="Заголовок 5"/>
          <p:cNvSpPr>
            <a:spLocks noGrp="1"/>
          </p:cNvSpPr>
          <p:nvPr>
            <p:ph type="ctrTitle"/>
          </p:nvPr>
        </p:nvSpPr>
        <p:spPr>
          <a:xfrm>
            <a:off x="253121" y="331500"/>
            <a:ext cx="10295108" cy="1077456"/>
          </a:xfrm>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ru-RU" b="1" spc="338" dirty="0" smtClean="0">
                <a:ln w="11430"/>
                <a:solidFill>
                  <a:schemeClr val="accent5">
                    <a:lumMod val="50000"/>
                  </a:schemeClr>
                </a:solidFill>
                <a:effectLst>
                  <a:outerShdw blurRad="80000" dist="40000" dir="5040000" algn="tl">
                    <a:srgbClr val="000000">
                      <a:alpha val="30000"/>
                    </a:srgbClr>
                  </a:outerShdw>
                </a:effectLst>
              </a:rPr>
              <a:t>Первичная  профилактика</a:t>
            </a:r>
            <a:endParaRPr lang="ru-RU" b="1" spc="338" dirty="0">
              <a:ln w="11430"/>
              <a:solidFill>
                <a:schemeClr val="accent5">
                  <a:lumMod val="50000"/>
                </a:schemeClr>
              </a:solidFill>
              <a:effectLst>
                <a:outerShdw blurRad="80000" dist="40000" dir="5040000" algn="tl">
                  <a:srgbClr val="000000">
                    <a:alpha val="30000"/>
                  </a:srgbClr>
                </a:outerShdw>
              </a:effectLst>
            </a:endParaRPr>
          </a:p>
        </p:txBody>
      </p:sp>
    </p:spTree>
  </p:cSld>
  <p:clrMapOvr>
    <a:masterClrMapping/>
  </p:clrMapOvr>
  <p:transition spd="slow">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506" y="341600"/>
            <a:ext cx="9957564" cy="1553866"/>
          </a:xfrm>
        </p:spPr>
        <p:style>
          <a:lnRef idx="2">
            <a:schemeClr val="accent2"/>
          </a:lnRef>
          <a:fillRef idx="1">
            <a:schemeClr val="lt1"/>
          </a:fillRef>
          <a:effectRef idx="0">
            <a:schemeClr val="accent2"/>
          </a:effectRef>
          <a:fontRef idx="minor">
            <a:schemeClr val="dk1"/>
          </a:fontRef>
        </p:style>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2000" b="1" dirty="0" smtClean="0">
                <a:solidFill>
                  <a:schemeClr val="tx1">
                    <a:lumMod val="95000"/>
                    <a:lumOff val="5000"/>
                  </a:schemeClr>
                </a:solidFill>
                <a:effectLst>
                  <a:outerShdw blurRad="38100" dist="38100" dir="2700000" algn="tl">
                    <a:srgbClr val="000000">
                      <a:alpha val="43137"/>
                    </a:srgbClr>
                  </a:outerShdw>
                </a:effectLst>
              </a:rPr>
              <a:t>Знайте свое артериальное давление. Проверяйте его хотя бы раз в месяц. </a:t>
            </a:r>
            <a:br>
              <a:rPr lang="ru-RU" sz="2000" b="1" dirty="0" smtClean="0">
                <a:solidFill>
                  <a:schemeClr val="tx1">
                    <a:lumMod val="95000"/>
                    <a:lumOff val="5000"/>
                  </a:schemeClr>
                </a:solidFill>
                <a:effectLst>
                  <a:outerShdw blurRad="38100" dist="38100" dir="2700000" algn="tl">
                    <a:srgbClr val="000000">
                      <a:alpha val="43137"/>
                    </a:srgbClr>
                  </a:outerShdw>
                </a:effectLst>
              </a:rPr>
            </a:br>
            <a:r>
              <a:rPr lang="ru-RU" sz="2000" b="1" dirty="0" smtClean="0">
                <a:solidFill>
                  <a:schemeClr val="tx1">
                    <a:lumMod val="95000"/>
                    <a:lumOff val="5000"/>
                  </a:schemeClr>
                </a:solidFill>
                <a:effectLst>
                  <a:outerShdw blurRad="38100" dist="38100" dir="2700000" algn="tl">
                    <a:srgbClr val="000000">
                      <a:alpha val="43137"/>
                    </a:srgbClr>
                  </a:outerShdw>
                </a:effectLst>
              </a:rPr>
              <a:t>Если оно повышено - работайте вместе с вашим доктором, чтобы держать его под контролем</a:t>
            </a:r>
            <a:r>
              <a:rPr lang="ru-RU" sz="2000" b="1" dirty="0" smtClean="0">
                <a:solidFill>
                  <a:schemeClr val="tx1">
                    <a:lumMod val="65000"/>
                    <a:lumOff val="35000"/>
                  </a:schemeClr>
                </a:solidFill>
                <a:effectLst>
                  <a:outerShdw blurRad="38100" dist="38100" dir="2700000" algn="tl">
                    <a:srgbClr val="000000">
                      <a:alpha val="43137"/>
                    </a:srgbClr>
                  </a:outerShdw>
                </a:effectLst>
              </a:rPr>
              <a:t>. </a:t>
            </a:r>
            <a:r>
              <a:rPr lang="ru-RU"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ru-RU"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Содержимое 2"/>
          <p:cNvSpPr>
            <a:spLocks noGrp="1"/>
          </p:cNvSpPr>
          <p:nvPr>
            <p:ph idx="1"/>
          </p:nvPr>
        </p:nvSpPr>
        <p:spPr>
          <a:xfrm>
            <a:off x="540069" y="2246275"/>
            <a:ext cx="9721215" cy="5451328"/>
          </a:xfrm>
        </p:spPr>
        <p:style>
          <a:lnRef idx="2">
            <a:schemeClr val="accent2"/>
          </a:lnRef>
          <a:fillRef idx="1">
            <a:schemeClr val="lt1"/>
          </a:fillRef>
          <a:effectRef idx="0">
            <a:schemeClr val="accent2"/>
          </a:effectRef>
          <a:fontRef idx="minor">
            <a:schemeClr val="dk1"/>
          </a:fontRef>
        </p:style>
        <p:txBody>
          <a:bodyPr/>
          <a:lstStyle/>
          <a:p>
            <a:r>
              <a:rPr lang="ru-RU" sz="2000" dirty="0" smtClean="0"/>
              <a:t>Высокое артериальное давление (гипертензия) является ведущей причиной инсульта; </a:t>
            </a:r>
          </a:p>
          <a:p>
            <a:r>
              <a:rPr lang="ru-RU" sz="2000" dirty="0" smtClean="0"/>
              <a:t>Если верхнее число (ваше систолическое артериальное давление) постоянно выше 140 или если нижнее число </a:t>
            </a:r>
          </a:p>
          <a:p>
            <a:pPr>
              <a:buNone/>
            </a:pPr>
            <a:r>
              <a:rPr lang="ru-RU" sz="2000" dirty="0" smtClean="0"/>
              <a:t>    (ваше </a:t>
            </a:r>
            <a:r>
              <a:rPr lang="ru-RU" sz="2000" dirty="0" err="1" smtClean="0"/>
              <a:t>диастолическое</a:t>
            </a:r>
            <a:r>
              <a:rPr lang="ru-RU" sz="2000" dirty="0" smtClean="0"/>
              <a:t> артериальное давление) постоянно выше 90, проконсультируйтесь с вашим врачом; </a:t>
            </a:r>
          </a:p>
          <a:p>
            <a:r>
              <a:rPr lang="ru-RU" sz="2000" dirty="0" smtClean="0"/>
              <a:t>Если ваш врач подтвердит, что у вас высокое </a:t>
            </a:r>
          </a:p>
          <a:p>
            <a:pPr>
              <a:buNone/>
            </a:pPr>
            <a:r>
              <a:rPr lang="ru-RU" sz="2000" dirty="0" smtClean="0"/>
              <a:t>     артериальное давление, он может рекомендовать</a:t>
            </a:r>
          </a:p>
          <a:p>
            <a:pPr>
              <a:buNone/>
            </a:pPr>
            <a:r>
              <a:rPr lang="ru-RU" sz="2000" dirty="0" smtClean="0"/>
              <a:t>      какие-то изменения в диете, регулярные физические упражнения или медикаментозную терапию; </a:t>
            </a:r>
          </a:p>
          <a:p>
            <a:r>
              <a:rPr lang="ru-RU" sz="2000" dirty="0" smtClean="0"/>
              <a:t>Лекарственная терапия артериальной гипертензии постоянно улучшается. При правильном подборе препаратов вы не будете испытывать побочных эффектов, и качество вашей жизни не пострадает.</a:t>
            </a:r>
            <a:endParaRPr lang="ru-RU" sz="2000" dirty="0"/>
          </a:p>
        </p:txBody>
      </p:sp>
      <p:pic>
        <p:nvPicPr>
          <p:cNvPr id="5" name="Picture 2" descr="C:\Users\magomed01\Saved Games\Desktop\давление.jpg"/>
          <p:cNvPicPr>
            <a:picLocks noChangeAspect="1" noChangeArrowheads="1"/>
          </p:cNvPicPr>
          <p:nvPr/>
        </p:nvPicPr>
        <p:blipFill>
          <a:blip r:embed="rId2"/>
          <a:srcRect/>
          <a:stretch>
            <a:fillRect/>
          </a:stretch>
        </p:blipFill>
        <p:spPr bwMode="auto">
          <a:xfrm>
            <a:off x="7763487" y="4060928"/>
            <a:ext cx="2447198" cy="115712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337508" y="1326074"/>
            <a:ext cx="10041951" cy="6216098"/>
          </a:xfr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a:normAutofit/>
          </a:bodyPr>
          <a:lstStyle/>
          <a:p>
            <a:endParaRPr lang="ru-RU" sz="4100" dirty="0" smtClean="0">
              <a:latin typeface="Constantia" pitchFamily="18" charset="0"/>
            </a:endParaRPr>
          </a:p>
          <a:p>
            <a:endParaRPr lang="ru-RU" sz="4100" dirty="0" smtClean="0">
              <a:latin typeface="Constantia" pitchFamily="18" charset="0"/>
            </a:endParaRPr>
          </a:p>
          <a:p>
            <a:r>
              <a:rPr lang="ru-RU" sz="4100" dirty="0" smtClean="0">
                <a:latin typeface="Constantia" pitchFamily="18" charset="0"/>
              </a:rPr>
              <a:t>-</a:t>
            </a: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Контроль и коррекция  при необходимости уровня  глюкозы крови, своевременное медикаментозное лечение сахарного диабета</a:t>
            </a:r>
          </a:p>
          <a:p>
            <a:endParaRPr lang="ru-RU" dirty="0"/>
          </a:p>
        </p:txBody>
      </p:sp>
      <p:sp>
        <p:nvSpPr>
          <p:cNvPr id="8" name="Заголовок 5"/>
          <p:cNvSpPr txBox="1">
            <a:spLocks noGrp="1"/>
          </p:cNvSpPr>
          <p:nvPr>
            <p:ph type="ctrTitle"/>
          </p:nvPr>
        </p:nvSpPr>
        <p:spPr>
          <a:xfrm>
            <a:off x="253122" y="248617"/>
            <a:ext cx="10210685" cy="876714"/>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vert="horz" lIns="103044" tIns="51521" rIns="103044" bIns="51521" rtlCol="0" anchor="b">
            <a:normAutofit/>
          </a:bodyPr>
          <a:lstStyle/>
          <a:p>
            <a:pPr algn="ctr" defTabSz="1030437" fontAlgn="auto">
              <a:spcAft>
                <a:spcPts val="0"/>
              </a:spcAft>
              <a:defRPr/>
            </a:pPr>
            <a:r>
              <a:rPr lang="ru-RU" sz="5000" b="1" kern="1200" dirty="0" smtClean="0">
                <a:ln w="10541" cmpd="sng">
                  <a:solidFill>
                    <a:srgbClr val="7D7D7D">
                      <a:tint val="100000"/>
                      <a:shade val="100000"/>
                      <a:satMod val="110000"/>
                    </a:srgbClr>
                  </a:solidFill>
                  <a:prstDash val="solid"/>
                </a:ln>
                <a:solidFill>
                  <a:schemeClr val="accent6">
                    <a:lumMod val="75000"/>
                  </a:schemeClr>
                </a:solidFill>
                <a:latin typeface="Constantia" pitchFamily="18" charset="0"/>
              </a:rPr>
              <a:t>Первичная  профилактика</a:t>
            </a:r>
            <a:endParaRPr lang="ru-RU" sz="5000" b="1" kern="1200" dirty="0">
              <a:ln w="10541" cmpd="sng">
                <a:solidFill>
                  <a:srgbClr val="7D7D7D">
                    <a:tint val="100000"/>
                    <a:shade val="100000"/>
                    <a:satMod val="110000"/>
                  </a:srgbClr>
                </a:solidFill>
                <a:prstDash val="solid"/>
              </a:ln>
              <a:solidFill>
                <a:schemeClr val="accent6">
                  <a:lumMod val="75000"/>
                </a:schemeClr>
              </a:solidFill>
              <a:latin typeface="Constantia" pitchFamily="18" charset="0"/>
            </a:endParaRPr>
          </a:p>
        </p:txBody>
      </p:sp>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069" y="1168118"/>
            <a:ext cx="9721215" cy="975303"/>
          </a:xfrm>
        </p:spPr>
        <p:txBody>
          <a:bodyPr/>
          <a:lstStyle/>
          <a:p>
            <a:r>
              <a:rPr lang="ru-RU" sz="1800" b="1" dirty="0" smtClean="0"/>
              <a:t/>
            </a:r>
            <a:br>
              <a:rPr lang="ru-RU" sz="1800" b="1" dirty="0" smtClean="0"/>
            </a:br>
            <a:endParaRPr lang="ru-RU" sz="1800" dirty="0"/>
          </a:p>
        </p:txBody>
      </p:sp>
      <p:sp>
        <p:nvSpPr>
          <p:cNvPr id="3" name="Содержимое 2"/>
          <p:cNvSpPr>
            <a:spLocks noGrp="1"/>
          </p:cNvSpPr>
          <p:nvPr>
            <p:ph idx="1"/>
          </p:nvPr>
        </p:nvSpPr>
        <p:spPr>
          <a:xfrm>
            <a:off x="540069" y="1829331"/>
            <a:ext cx="9721215" cy="5508255"/>
          </a:xfrm>
        </p:spPr>
        <p:style>
          <a:lnRef idx="1">
            <a:schemeClr val="accent2"/>
          </a:lnRef>
          <a:fillRef idx="2">
            <a:schemeClr val="accent2"/>
          </a:fillRef>
          <a:effectRef idx="1">
            <a:schemeClr val="accent2"/>
          </a:effectRef>
          <a:fontRef idx="minor">
            <a:schemeClr val="dk1"/>
          </a:fontRef>
        </p:style>
        <p:txBody>
          <a:bodyPr/>
          <a:lstStyle/>
          <a:p>
            <a:pPr>
              <a:buNone/>
            </a:pPr>
            <a:r>
              <a:rPr lang="ru-RU" sz="2000" b="1" dirty="0" smtClean="0"/>
              <a:t>Если у вас диабет, строго следуйте рекомендациям вашего врача для контроля диабета.</a:t>
            </a:r>
            <a:endParaRPr lang="ru-RU" sz="2000" dirty="0" smtClean="0"/>
          </a:p>
          <a:p>
            <a:r>
              <a:rPr lang="ru-RU" sz="2000" dirty="0" smtClean="0"/>
              <a:t>Часто диабет может контролироваться внимательным отношением к вашему питанию; </a:t>
            </a:r>
          </a:p>
          <a:p>
            <a:r>
              <a:rPr lang="ru-RU" sz="2000" dirty="0" smtClean="0"/>
              <a:t>Поработайте с вашим врачом и диетологом для создания программы питания, отвечающей вашим нуждам и вашему стилю жизни; </a:t>
            </a:r>
          </a:p>
          <a:p>
            <a:r>
              <a:rPr lang="ru-RU" sz="2000" dirty="0" smtClean="0"/>
              <a:t>Ваш доктор может предложить вам изменить стиль жизни и препараты, которые позволят вам контролировать ваш диабет; </a:t>
            </a:r>
          </a:p>
          <a:p>
            <a:r>
              <a:rPr lang="ru-RU" sz="2000" dirty="0" smtClean="0"/>
              <a:t>Наличие диабета повышает риск развития инсульта, но контролируя состояние диабета, вы можете снизить риск развития инсульта.</a:t>
            </a:r>
            <a:endParaRPr lang="ru-RU" sz="2000" dirty="0"/>
          </a:p>
        </p:txBody>
      </p:sp>
      <p:sp>
        <p:nvSpPr>
          <p:cNvPr id="5" name="Заголовок 5"/>
          <p:cNvSpPr txBox="1">
            <a:spLocks/>
          </p:cNvSpPr>
          <p:nvPr/>
        </p:nvSpPr>
        <p:spPr bwMode="auto">
          <a:xfrm>
            <a:off x="337506" y="248617"/>
            <a:ext cx="9957564" cy="1007462"/>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103044" tIns="51521" rIns="103044" bIns="51521" numCol="1" rtlCol="0" anchor="b" anchorCtr="0" compatLnSpc="1">
            <a:prstTxWarp prst="textNoShape">
              <a:avLst/>
            </a:prstTxWarp>
            <a:normAutofit/>
          </a:bodyPr>
          <a:lstStyle/>
          <a:p>
            <a:pPr algn="ctr" defTabSz="1030437" eaLnBrk="1" fontAlgn="auto" hangingPunct="1">
              <a:spcAft>
                <a:spcPts val="0"/>
              </a:spcAft>
              <a:defRPr/>
            </a:pPr>
            <a:r>
              <a:rPr lang="ru-RU" sz="5000" b="1" dirty="0" smtClean="0">
                <a:ln w="10541" cmpd="sng">
                  <a:solidFill>
                    <a:srgbClr val="7D7D7D">
                      <a:tint val="100000"/>
                      <a:shade val="100000"/>
                      <a:satMod val="110000"/>
                    </a:srgbClr>
                  </a:solidFill>
                  <a:prstDash val="solid"/>
                </a:ln>
                <a:solidFill>
                  <a:schemeClr val="accent6">
                    <a:lumMod val="75000"/>
                  </a:schemeClr>
                </a:solidFill>
                <a:latin typeface="Constantia" pitchFamily="18" charset="0"/>
              </a:rPr>
              <a:t>Первичная  профилактика</a:t>
            </a:r>
            <a:endParaRPr lang="ru-RU" sz="5000" b="1" dirty="0">
              <a:ln w="10541" cmpd="sng">
                <a:solidFill>
                  <a:srgbClr val="7D7D7D">
                    <a:tint val="100000"/>
                    <a:shade val="100000"/>
                    <a:satMod val="110000"/>
                  </a:srgbClr>
                </a:solidFill>
                <a:prstDash val="solid"/>
              </a:ln>
              <a:solidFill>
                <a:schemeClr val="accent6">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21894" y="1416073"/>
            <a:ext cx="9721215" cy="6281531"/>
          </a:xfrm>
        </p:spPr>
        <p:style>
          <a:lnRef idx="1">
            <a:schemeClr val="accent6"/>
          </a:lnRef>
          <a:fillRef idx="2">
            <a:schemeClr val="accent6"/>
          </a:fillRef>
          <a:effectRef idx="1">
            <a:schemeClr val="accent6"/>
          </a:effectRef>
          <a:fontRef idx="minor">
            <a:schemeClr val="dk1"/>
          </a:fontRef>
        </p:style>
        <p:txBody>
          <a:bodyPr/>
          <a:lstStyle/>
          <a:p>
            <a:pPr>
              <a:buNone/>
            </a:pPr>
            <a:r>
              <a:rPr lang="ru-RU" sz="1600" b="1" dirty="0" smtClean="0"/>
              <a:t> Узнайте, нет ли у вас мерцания предсердий. </a:t>
            </a:r>
          </a:p>
          <a:p>
            <a:pPr>
              <a:buNone/>
            </a:pPr>
            <a:r>
              <a:rPr lang="ru-RU" sz="1600" dirty="0" smtClean="0"/>
              <a:t>Мерцание предсердий - это нерегулярные сердечные сокращения, нарушающие сердечную  функцию и позволяющие крови застаиваться в некоторых отделах сердца; Кровь, которая не движется по телу, может сворачиваться; Сокращения сердца могут отделить часть тромба в общий кровоток, что может привести к нарушению мозгового кровообращения; </a:t>
            </a:r>
          </a:p>
          <a:p>
            <a:r>
              <a:rPr lang="ru-RU" sz="1600" dirty="0" smtClean="0"/>
              <a:t>Доктор может установить диагноз при тщательном исследовании вашего пульса; </a:t>
            </a:r>
          </a:p>
          <a:p>
            <a:r>
              <a:rPr lang="ru-RU" sz="1600" dirty="0" smtClean="0"/>
              <a:t>Мерцание предсердий может быть подтверждено электрокардиографией. При наличии у вас мерцания предсердий врач может предложить вам прием препаратов, уменьшающих свертываемость (наиболее часто для этого используется аспирин или </a:t>
            </a:r>
            <a:r>
              <a:rPr lang="ru-RU" sz="1600" dirty="0" err="1" smtClean="0"/>
              <a:t>варфарин</a:t>
            </a:r>
            <a:r>
              <a:rPr lang="ru-RU" sz="1600" dirty="0" smtClean="0"/>
              <a:t>). </a:t>
            </a:r>
          </a:p>
          <a:p>
            <a:pPr>
              <a:buNone/>
            </a:pPr>
            <a:r>
              <a:rPr lang="ru-RU" sz="1600" b="1" dirty="0" smtClean="0"/>
              <a:t> Если вы курите, прекратите. </a:t>
            </a:r>
          </a:p>
          <a:p>
            <a:r>
              <a:rPr lang="ru-RU" sz="1600" dirty="0" smtClean="0"/>
              <a:t>Курение удваивает риск инсульта; </a:t>
            </a:r>
          </a:p>
          <a:p>
            <a:r>
              <a:rPr lang="ru-RU" sz="1600" dirty="0" smtClean="0"/>
              <a:t>Как только вы прекратите курить, риск инсульта у вас начнет сразу же снижаться; </a:t>
            </a:r>
          </a:p>
          <a:p>
            <a:r>
              <a:rPr lang="ru-RU" sz="1600" dirty="0" smtClean="0"/>
              <a:t>Через пять лет риск развития инсульта у вас будет таким же, как у некурящих.</a:t>
            </a:r>
          </a:p>
          <a:p>
            <a:pPr>
              <a:buNone/>
            </a:pPr>
            <a:r>
              <a:rPr lang="ru-RU" sz="1600" b="1" dirty="0" smtClean="0"/>
              <a:t> Узнайте, нет ли у вас повышенного уровня холестерина. </a:t>
            </a:r>
          </a:p>
          <a:p>
            <a:r>
              <a:rPr lang="ru-RU" sz="1600" dirty="0" smtClean="0"/>
              <a:t>Узнайте содержание холестерина у вас; </a:t>
            </a:r>
          </a:p>
          <a:p>
            <a:r>
              <a:rPr lang="ru-RU" sz="1600" dirty="0" smtClean="0"/>
              <a:t>Увеличение содержания холестерина повышает риск развития инсульта; </a:t>
            </a:r>
          </a:p>
          <a:p>
            <a:r>
              <a:rPr lang="ru-RU" sz="1600" dirty="0" smtClean="0"/>
              <a:t>Снижение уровня холестерина (если он был повышен) снижает риск развития инсульта; </a:t>
            </a:r>
          </a:p>
          <a:p>
            <a:r>
              <a:rPr lang="ru-RU" sz="1600" dirty="0" smtClean="0"/>
              <a:t>Снижения содержания холестерина у большинства людей удается добиться диетой, физическими упражнениями, и лишь у некоторых требуется медикаментозная терапия.</a:t>
            </a:r>
          </a:p>
        </p:txBody>
      </p:sp>
      <p:sp>
        <p:nvSpPr>
          <p:cNvPr id="7" name="Заголовок 5"/>
          <p:cNvSpPr txBox="1">
            <a:spLocks noGrp="1"/>
          </p:cNvSpPr>
          <p:nvPr>
            <p:ph type="title"/>
          </p:nvPr>
        </p:nvSpPr>
        <p:spPr>
          <a:xfrm>
            <a:off x="337506" y="248617"/>
            <a:ext cx="9957564" cy="1007462"/>
          </a:xfrm>
          <a:prstGeom prst="rect">
            <a:avLst/>
          </a:prstGeom>
        </p:spPr>
        <p:style>
          <a:lnRef idx="1">
            <a:schemeClr val="accent6"/>
          </a:lnRef>
          <a:fillRef idx="2">
            <a:schemeClr val="accent6"/>
          </a:fillRef>
          <a:effectRef idx="1">
            <a:schemeClr val="accent6"/>
          </a:effectRef>
          <a:fontRef idx="minor">
            <a:schemeClr val="dk1"/>
          </a:fontRef>
        </p:style>
        <p:txBody>
          <a:bodyPr vert="horz" lIns="103044" tIns="51521" rIns="103044" bIns="51521" rtlCol="0" anchor="b">
            <a:normAutofit/>
          </a:bodyPr>
          <a:lstStyle/>
          <a:p>
            <a:pPr algn="ctr" defTabSz="1030437" fontAlgn="auto">
              <a:spcAft>
                <a:spcPts val="0"/>
              </a:spcAft>
              <a:defRPr/>
            </a:pPr>
            <a:r>
              <a:rPr lang="ru-RU" sz="5000" b="1" kern="1200" dirty="0" smtClean="0">
                <a:ln w="10541" cmpd="sng">
                  <a:solidFill>
                    <a:srgbClr val="7D7D7D">
                      <a:tint val="100000"/>
                      <a:shade val="100000"/>
                      <a:satMod val="110000"/>
                    </a:srgbClr>
                  </a:solidFill>
                  <a:prstDash val="solid"/>
                </a:ln>
                <a:solidFill>
                  <a:schemeClr val="accent6">
                    <a:lumMod val="75000"/>
                  </a:schemeClr>
                </a:solidFill>
                <a:latin typeface="Constantia" pitchFamily="18" charset="0"/>
              </a:rPr>
              <a:t>Первичная  профилактика</a:t>
            </a:r>
            <a:endParaRPr lang="ru-RU" sz="5000" b="1" kern="1200" dirty="0">
              <a:ln w="10541" cmpd="sng">
                <a:solidFill>
                  <a:srgbClr val="7D7D7D">
                    <a:tint val="100000"/>
                    <a:shade val="100000"/>
                    <a:satMod val="110000"/>
                  </a:srgbClr>
                </a:solidFill>
                <a:prstDash val="solid"/>
              </a:ln>
              <a:solidFill>
                <a:schemeClr val="accent6">
                  <a:lumMod val="75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5"/>
          <p:cNvSpPr txBox="1">
            <a:spLocks noGrp="1"/>
          </p:cNvSpPr>
          <p:nvPr>
            <p:ph type="title"/>
          </p:nvPr>
        </p:nvSpPr>
        <p:spPr>
          <a:xfrm>
            <a:off x="337506" y="248617"/>
            <a:ext cx="9957564" cy="1007462"/>
          </a:xfrm>
          <a:prstGeom prst="rect">
            <a:avLst/>
          </a:prstGeom>
        </p:spPr>
        <p:style>
          <a:lnRef idx="1">
            <a:schemeClr val="accent6"/>
          </a:lnRef>
          <a:fillRef idx="2">
            <a:schemeClr val="accent6"/>
          </a:fillRef>
          <a:effectRef idx="1">
            <a:schemeClr val="accent6"/>
          </a:effectRef>
          <a:fontRef idx="minor">
            <a:schemeClr val="dk1"/>
          </a:fontRef>
        </p:style>
        <p:txBody>
          <a:bodyPr vert="horz" lIns="103044" tIns="51521" rIns="103044" bIns="51521" rtlCol="0" anchor="b">
            <a:normAutofit/>
          </a:bodyPr>
          <a:lstStyle/>
          <a:p>
            <a:pPr algn="ctr" defTabSz="1030437" fontAlgn="auto">
              <a:spcAft>
                <a:spcPts val="0"/>
              </a:spcAft>
              <a:defRPr/>
            </a:pPr>
            <a:r>
              <a:rPr lang="ru-RU" sz="5000" b="1" kern="1200" dirty="0" smtClean="0">
                <a:ln w="10541" cmpd="sng">
                  <a:solidFill>
                    <a:srgbClr val="7D7D7D">
                      <a:tint val="100000"/>
                      <a:shade val="100000"/>
                      <a:satMod val="110000"/>
                    </a:srgbClr>
                  </a:solidFill>
                  <a:prstDash val="solid"/>
                </a:ln>
                <a:solidFill>
                  <a:schemeClr val="accent6">
                    <a:lumMod val="75000"/>
                  </a:schemeClr>
                </a:solidFill>
                <a:latin typeface="Constantia" pitchFamily="18" charset="0"/>
              </a:rPr>
              <a:t>Первичная  профилактика</a:t>
            </a:r>
            <a:endParaRPr lang="ru-RU" sz="5000" b="1" kern="1200" dirty="0">
              <a:ln w="10541" cmpd="sng">
                <a:solidFill>
                  <a:srgbClr val="7D7D7D">
                    <a:tint val="100000"/>
                    <a:shade val="100000"/>
                    <a:satMod val="110000"/>
                  </a:srgbClr>
                </a:solidFill>
                <a:prstDash val="solid"/>
              </a:ln>
              <a:solidFill>
                <a:schemeClr val="accent6">
                  <a:lumMod val="75000"/>
                </a:schemeClr>
              </a:solidFill>
              <a:latin typeface="Constantia" pitchFamily="18" charset="0"/>
            </a:endParaRPr>
          </a:p>
        </p:txBody>
      </p:sp>
      <p:sp>
        <p:nvSpPr>
          <p:cNvPr id="8" name="Подзаголовок 6"/>
          <p:cNvSpPr txBox="1">
            <a:spLocks/>
          </p:cNvSpPr>
          <p:nvPr/>
        </p:nvSpPr>
        <p:spPr>
          <a:xfrm>
            <a:off x="337508" y="1657600"/>
            <a:ext cx="10041951" cy="5884573"/>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103044" tIns="51521" rIns="103044" bIns="51521">
            <a:normAutofit/>
          </a:bodyPr>
          <a:lstStyle/>
          <a:p>
            <a:pPr marL="386414" indent="-386414">
              <a:spcBef>
                <a:spcPct val="20000"/>
              </a:spcBef>
              <a:buFont typeface="Arial" pitchFamily="34" charset="0"/>
              <a:buChar char="•"/>
            </a:pP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Каротидная </a:t>
            </a:r>
            <a:r>
              <a:rPr lang="ru-RU" sz="4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эндартерэктомия</a:t>
            </a: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 для бессимптомного течения стеноза со степень</a:t>
            </a:r>
            <a:r>
              <a:rPr lang="ru-RU" sz="4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ю</a:t>
            </a: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 более 60%</a:t>
            </a:r>
          </a:p>
          <a:p>
            <a:pPr marL="386414" indent="-386414" defTabSz="1030437" eaLnBrk="1" fontAlgn="auto" hangingPunct="1">
              <a:spcBef>
                <a:spcPct val="20000"/>
              </a:spcBef>
              <a:spcAft>
                <a:spcPts val="0"/>
              </a:spcAft>
              <a:buFont typeface="Arial" pitchFamily="34" charset="0"/>
              <a:buChar char="•"/>
              <a:defRPr/>
            </a:pP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Нормализация режима питания с введением большего количества  овощей и морепродуктов, снижение общего </a:t>
            </a:r>
            <a:r>
              <a:rPr lang="ru-RU" sz="4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колоража</a:t>
            </a:r>
            <a:r>
              <a:rPr lang="ru-RU" sz="4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 съеденной пищи, повышение двигательной активности.</a:t>
            </a:r>
          </a:p>
          <a:p>
            <a:pPr marL="386414" indent="-386414" defTabSz="1030437" eaLnBrk="1" fontAlgn="auto" hangingPunct="1">
              <a:spcBef>
                <a:spcPct val="20000"/>
              </a:spcBef>
              <a:spcAft>
                <a:spcPts val="0"/>
              </a:spcAft>
              <a:buFont typeface="Arial" pitchFamily="34" charset="0"/>
              <a:buChar char="•"/>
              <a:defRPr/>
            </a:pPr>
            <a:endParaRPr lang="ru-RU" sz="3600" dirty="0"/>
          </a:p>
        </p:txBody>
      </p:sp>
    </p:spTree>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7141" y="248616"/>
            <a:ext cx="6405822" cy="911695"/>
          </a:xfrm>
        </p:spPr>
        <p:txBody>
          <a:bodyPr>
            <a:normAutofit/>
          </a:bodyPr>
          <a:lstStyle/>
          <a:p>
            <a:r>
              <a:rPr lang="ru-RU" sz="3100" dirty="0" smtClean="0">
                <a:effectLst>
                  <a:outerShdw blurRad="38100" dist="38100" dir="2700000" algn="tl">
                    <a:srgbClr val="000000">
                      <a:alpha val="43137"/>
                    </a:srgbClr>
                  </a:outerShdw>
                </a:effectLst>
                <a:latin typeface="Constantia" pitchFamily="18" charset="0"/>
              </a:rPr>
              <a:t>Первичная профилактика</a:t>
            </a:r>
            <a:endParaRPr lang="ru-RU" sz="3100" dirty="0">
              <a:effectLst>
                <a:outerShdw blurRad="38100" dist="38100" dir="2700000" algn="tl">
                  <a:srgbClr val="000000">
                    <a:alpha val="43137"/>
                  </a:srgbClr>
                </a:outerShdw>
              </a:effectLst>
              <a:latin typeface="Constantia" pitchFamily="18" charset="0"/>
            </a:endParaRPr>
          </a:p>
        </p:txBody>
      </p:sp>
      <p:sp>
        <p:nvSpPr>
          <p:cNvPr id="4" name="Текст 3"/>
          <p:cNvSpPr>
            <a:spLocks noGrp="1"/>
          </p:cNvSpPr>
          <p:nvPr>
            <p:ph type="body" sz="half" idx="2"/>
          </p:nvPr>
        </p:nvSpPr>
        <p:spPr>
          <a:xfrm>
            <a:off x="253122" y="1740480"/>
            <a:ext cx="10210723" cy="596745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45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-Как можно более раннее  начало лечения выявленных заболеваний, приводящих  к изменениям в сосудистой стенки,  а также диспансерное наблюдение</a:t>
            </a:r>
            <a:endParaRPr lang="ru-RU" sz="45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endParaRPr>
          </a:p>
        </p:txBody>
      </p:sp>
      <p:pic>
        <p:nvPicPr>
          <p:cNvPr id="3074" name="Picture 2" descr="C:\Users\magomed01\Saved Games\Desktop\дд.jpg"/>
          <p:cNvPicPr>
            <a:picLocks noChangeAspect="1" noChangeArrowheads="1"/>
          </p:cNvPicPr>
          <p:nvPr/>
        </p:nvPicPr>
        <p:blipFill>
          <a:blip r:embed="rId3"/>
          <a:srcRect/>
          <a:stretch>
            <a:fillRect/>
          </a:stretch>
        </p:blipFill>
        <p:spPr bwMode="auto">
          <a:xfrm>
            <a:off x="7341557" y="5801664"/>
            <a:ext cx="2953515" cy="1526760"/>
          </a:xfrm>
          <a:prstGeom prst="rect">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pic>
      <p:sp>
        <p:nvSpPr>
          <p:cNvPr id="7" name="Заголовок 5"/>
          <p:cNvSpPr txBox="1">
            <a:spLocks/>
          </p:cNvSpPr>
          <p:nvPr/>
        </p:nvSpPr>
        <p:spPr>
          <a:xfrm>
            <a:off x="253121" y="248619"/>
            <a:ext cx="10295108" cy="1077456"/>
          </a:xfrm>
          <a:prstGeom prst="rect">
            <a:avLst/>
          </a:prstGeom>
        </p:spPr>
        <p:style>
          <a:lnRef idx="1">
            <a:schemeClr val="accent3"/>
          </a:lnRef>
          <a:fillRef idx="2">
            <a:schemeClr val="accent3"/>
          </a:fillRef>
          <a:effectRef idx="1">
            <a:schemeClr val="accent3"/>
          </a:effectRef>
          <a:fontRef idx="minor">
            <a:schemeClr val="dk1"/>
          </a:fontRef>
        </p:style>
        <p:txBody>
          <a:bodyPr vert="horz" lIns="103044" tIns="51521" rIns="103044" bIns="51521" rtlCol="0" anchor="b">
            <a:normAutofit/>
          </a:bodyPr>
          <a:lstStyle/>
          <a:p>
            <a:pPr algn="ctr" defTabSz="1030437" eaLnBrk="1" fontAlgn="auto" hangingPunct="1">
              <a:spcAft>
                <a:spcPts val="0"/>
              </a:spcAft>
              <a:defRPr/>
            </a:pPr>
            <a:r>
              <a:rPr lang="ru-RU" sz="5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rPr>
              <a:t>Первичная  профилактика</a:t>
            </a:r>
            <a:endParaRPr lang="ru-RU" sz="5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nstantia" pitchFamily="18" charset="0"/>
            </a:endParaRPr>
          </a:p>
        </p:txBody>
      </p:sp>
    </p:spTree>
  </p:cSld>
  <p:clrMapOvr>
    <a:masterClrMapping/>
  </p:clrMapOvr>
  <p:transition spd="slow">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7508" y="341600"/>
            <a:ext cx="10126336" cy="7273351"/>
          </a:xfrm>
        </p:spPr>
        <p:txBody>
          <a:bodyPr/>
          <a:lstStyle/>
          <a:p>
            <a:pPr algn="ctr">
              <a:lnSpc>
                <a:spcPct val="80000"/>
              </a:lnSpc>
              <a:buNone/>
            </a:pPr>
            <a:r>
              <a:rPr lang="ru-RU" sz="2700" b="1" dirty="0" smtClean="0">
                <a:solidFill>
                  <a:srgbClr val="FF0000"/>
                </a:solidFill>
              </a:rPr>
              <a:t>   Запомните правило!!!!</a:t>
            </a:r>
          </a:p>
          <a:p>
            <a:pPr algn="ctr">
              <a:lnSpc>
                <a:spcPct val="80000"/>
              </a:lnSpc>
              <a:buNone/>
            </a:pPr>
            <a:r>
              <a:rPr lang="ru-RU" sz="2700" b="1" dirty="0" smtClean="0">
                <a:solidFill>
                  <a:srgbClr val="FF0000"/>
                </a:solidFill>
              </a:rPr>
              <a:t>   </a:t>
            </a:r>
            <a:r>
              <a:rPr lang="ru-RU" sz="2700" b="1" dirty="0" smtClean="0">
                <a:effectLst>
                  <a:outerShdw blurRad="38100" dist="38100" dir="2700000" algn="tl">
                    <a:srgbClr val="000000">
                      <a:alpha val="43137"/>
                    </a:srgbClr>
                  </a:outerShdw>
                </a:effectLst>
              </a:rPr>
              <a:t>Умеренная физическая нагрузка в любой форме лучше, чем ее полное отсутствие. </a:t>
            </a:r>
            <a:endParaRPr lang="ru-RU" sz="2700" dirty="0" smtClean="0">
              <a:effectLst>
                <a:outerShdw blurRad="38100" dist="38100" dir="2700000" algn="tl">
                  <a:srgbClr val="000000">
                    <a:alpha val="43137"/>
                  </a:srgbClr>
                </a:outerShdw>
              </a:effectLst>
            </a:endParaRPr>
          </a:p>
          <a:p>
            <a:pPr>
              <a:lnSpc>
                <a:spcPct val="80000"/>
              </a:lnSpc>
            </a:pPr>
            <a:r>
              <a:rPr lang="ru-RU" sz="2000" dirty="0" smtClean="0"/>
              <a:t>    Следует постепенно увеличивать объем и интенсивность физкультуры на 10% еженедельно, а не ежедневно. </a:t>
            </a:r>
          </a:p>
          <a:p>
            <a:pPr>
              <a:lnSpc>
                <a:spcPct val="80000"/>
              </a:lnSpc>
            </a:pPr>
            <a:r>
              <a:rPr lang="ru-RU" sz="2000" dirty="0" smtClean="0"/>
              <a:t>    Постепенность позволит перестроить обмен веществ оптимально и закрепить их на длительный срок.</a:t>
            </a:r>
          </a:p>
          <a:p>
            <a:pPr>
              <a:lnSpc>
                <a:spcPct val="80000"/>
              </a:lnSpc>
            </a:pPr>
            <a:r>
              <a:rPr lang="ru-RU" sz="2000" dirty="0" smtClean="0"/>
              <a:t>     Целесообразно начинать занятия с ходьбы в первые 2— 3 недели, а затем постепенно добавлять беговые нагрузки.</a:t>
            </a:r>
          </a:p>
          <a:p>
            <a:pPr>
              <a:lnSpc>
                <a:spcPct val="80000"/>
              </a:lnSpc>
            </a:pPr>
            <a:r>
              <a:rPr lang="ru-RU" sz="2000" dirty="0" smtClean="0"/>
              <a:t>     Езда на велосипеде или работа на велотренажере также эффективны. Эти виды упражнений не перегружают органы движения и хорошо дозируются. </a:t>
            </a:r>
          </a:p>
          <a:p>
            <a:pPr>
              <a:lnSpc>
                <a:spcPct val="80000"/>
              </a:lnSpc>
              <a:buNone/>
            </a:pPr>
            <a:r>
              <a:rPr lang="ru-RU" sz="2000" dirty="0" smtClean="0"/>
              <a:t>     Для нетренированных людей с избыточным весом езда на велосипеде предпочтительнее, так же как и ходьба. Поскольку в этом виде спорта в основном загружены передние мышцы бедра, то следует чередовать езду на велосипеде в течение недели с ходьбой, бегом, плаванием, гимнастикой, чтобы включить и другие мышцы.</a:t>
            </a:r>
          </a:p>
          <a:p>
            <a:pPr>
              <a:buNone/>
            </a:pPr>
            <a:endParaRPr lang="ru-RU" dirty="0"/>
          </a:p>
        </p:txBody>
      </p:sp>
      <p:pic>
        <p:nvPicPr>
          <p:cNvPr id="3074" name="Picture 2" descr="C:\Users\magomed01\Saved Games\Desktop\images (3).jpg"/>
          <p:cNvPicPr>
            <a:picLocks noChangeAspect="1" noChangeArrowheads="1"/>
          </p:cNvPicPr>
          <p:nvPr/>
        </p:nvPicPr>
        <p:blipFill>
          <a:blip r:embed="rId2"/>
          <a:srcRect/>
          <a:stretch>
            <a:fillRect/>
          </a:stretch>
        </p:blipFill>
        <p:spPr bwMode="auto">
          <a:xfrm>
            <a:off x="7172786" y="5135399"/>
            <a:ext cx="3386673" cy="1840365"/>
          </a:xfrm>
          <a:prstGeom prst="rect">
            <a:avLst/>
          </a:prstGeom>
          <a:noFill/>
        </p:spPr>
      </p:pic>
      <p:pic>
        <p:nvPicPr>
          <p:cNvPr id="3075" name="Picture 3" descr="C:\Users\magomed01\Saved Games\Desktop\images (2).jpg"/>
          <p:cNvPicPr>
            <a:picLocks noChangeAspect="1" noChangeArrowheads="1"/>
          </p:cNvPicPr>
          <p:nvPr/>
        </p:nvPicPr>
        <p:blipFill>
          <a:blip r:embed="rId3"/>
          <a:srcRect/>
          <a:stretch>
            <a:fillRect/>
          </a:stretch>
        </p:blipFill>
        <p:spPr bwMode="auto">
          <a:xfrm>
            <a:off x="1096982" y="5548659"/>
            <a:ext cx="3105388" cy="201668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Картинки по запросу сосуды головного мозга картинки"/>
          <p:cNvSpPr>
            <a:spLocks noChangeAspect="1" noChangeArrowheads="1"/>
          </p:cNvSpPr>
          <p:nvPr/>
        </p:nvSpPr>
        <p:spPr bwMode="auto">
          <a:xfrm>
            <a:off x="183774" y="-167138"/>
            <a:ext cx="360045" cy="352646"/>
          </a:xfrm>
          <a:prstGeom prst="rect">
            <a:avLst/>
          </a:prstGeom>
          <a:noFill/>
        </p:spPr>
        <p:txBody>
          <a:bodyPr vert="horz" wrap="square" lIns="103044" tIns="51521" rIns="103044" bIns="51521" numCol="1" anchor="t" anchorCtr="0" compatLnSpc="1">
            <a:prstTxWarp prst="textNoShape">
              <a:avLst/>
            </a:prstTxWarp>
          </a:bodyPr>
          <a:lstStyle/>
          <a:p>
            <a:endParaRPr lang="ru-RU"/>
          </a:p>
        </p:txBody>
      </p:sp>
      <p:pic>
        <p:nvPicPr>
          <p:cNvPr id="1028" name="Picture 4" descr="C:\Users\magomed01\Saved Games\Desktop\images (4).jpg"/>
          <p:cNvPicPr>
            <a:picLocks noChangeAspect="1" noChangeArrowheads="1"/>
          </p:cNvPicPr>
          <p:nvPr/>
        </p:nvPicPr>
        <p:blipFill>
          <a:blip r:embed="rId2"/>
          <a:srcRect/>
          <a:stretch>
            <a:fillRect/>
          </a:stretch>
        </p:blipFill>
        <p:spPr bwMode="auto">
          <a:xfrm>
            <a:off x="6244537" y="1168117"/>
            <a:ext cx="4134920" cy="5620318"/>
          </a:xfrm>
          <a:prstGeom prst="rect">
            <a:avLst/>
          </a:prstGeom>
          <a:noFill/>
        </p:spPr>
      </p:pic>
      <p:sp>
        <p:nvSpPr>
          <p:cNvPr id="3" name="Содержимое 2"/>
          <p:cNvSpPr>
            <a:spLocks noGrp="1"/>
          </p:cNvSpPr>
          <p:nvPr>
            <p:ph idx="1"/>
          </p:nvPr>
        </p:nvSpPr>
        <p:spPr>
          <a:xfrm>
            <a:off x="506279" y="672207"/>
            <a:ext cx="6075802" cy="6942744"/>
          </a:xfrm>
        </p:spPr>
        <p:txBody>
          <a:bodyPr/>
          <a:lstStyle/>
          <a:p>
            <a:pPr>
              <a:buNone/>
            </a:pPr>
            <a:r>
              <a:rPr lang="ru-RU" sz="2300" dirty="0" smtClean="0"/>
              <a:t>    </a:t>
            </a:r>
          </a:p>
          <a:p>
            <a:pPr>
              <a:buNone/>
            </a:pPr>
            <a:r>
              <a:rPr lang="ru-RU" sz="2300" dirty="0" smtClean="0"/>
              <a:t>   Для нормальной жизнедеятельности головного мозга необходимо постоянное снабжение его кровью, обогащенной кислородом. Даже непродолжительный недостаток кислорода может вызвать нарушения в работе или гибель клеток мозга. Предусмотрительная природа обеспечила нас обширной системой мозговых артерий, доносящей необходимое питание в самые отдаленные клетки мозга. Но при повреждении или закупорке этих сосудов может произойти «обесточивание» отдельных областей мозга - произойдет инсульт.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65756" y="589555"/>
            <a:ext cx="8761095" cy="499580"/>
          </a:xfrm>
        </p:spPr>
        <p:txBody>
          <a:bodyPr/>
          <a:lstStyle/>
          <a:p>
            <a:pPr algn="ctr"/>
            <a:r>
              <a:rPr lang="ru-RU" sz="3600" b="1" dirty="0">
                <a:solidFill>
                  <a:srgbClr val="9966FF"/>
                </a:solidFill>
                <a:effectLst>
                  <a:outerShdw blurRad="38100" dist="38100" dir="2700000" algn="tl">
                    <a:srgbClr val="C0C0C0"/>
                  </a:outerShdw>
                </a:effectLst>
              </a:rPr>
              <a:t>Правила рационального</a:t>
            </a:r>
            <a:r>
              <a:rPr lang="ru-RU" sz="3600" b="1" dirty="0">
                <a:solidFill>
                  <a:srgbClr val="FFCC66"/>
                </a:solidFill>
                <a:effectLst>
                  <a:outerShdw blurRad="38100" dist="38100" dir="2700000" algn="tl">
                    <a:srgbClr val="C0C0C0"/>
                  </a:outerShdw>
                </a:effectLst>
              </a:rPr>
              <a:t> </a:t>
            </a:r>
            <a:r>
              <a:rPr lang="ru-RU" sz="3600" b="1" dirty="0">
                <a:solidFill>
                  <a:srgbClr val="9966FF"/>
                </a:solidFill>
                <a:effectLst>
                  <a:outerShdw blurRad="38100" dist="38100" dir="2700000" algn="tl">
                    <a:srgbClr val="C0C0C0"/>
                  </a:outerShdw>
                </a:effectLst>
              </a:rPr>
              <a:t>питания</a:t>
            </a:r>
          </a:p>
        </p:txBody>
      </p:sp>
      <p:pic>
        <p:nvPicPr>
          <p:cNvPr id="77827" name="Picture 3" descr="slide-30"/>
          <p:cNvPicPr>
            <a:picLocks noChangeAspect="1" noChangeArrowheads="1"/>
          </p:cNvPicPr>
          <p:nvPr/>
        </p:nvPicPr>
        <p:blipFill>
          <a:blip r:embed="rId3"/>
          <a:srcRect/>
          <a:stretch>
            <a:fillRect/>
          </a:stretch>
        </p:blipFill>
        <p:spPr bwMode="auto">
          <a:xfrm>
            <a:off x="1350141" y="1250770"/>
            <a:ext cx="8676709" cy="614373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675053" y="341600"/>
            <a:ext cx="9586231" cy="837510"/>
          </a:xfrm>
          <a:blipFill>
            <a:blip r:embed="rId3"/>
            <a:tile tx="0" ty="0" sx="100000" sy="100000" flip="none" algn="tl"/>
          </a:blipFill>
          <a:ln>
            <a:solidFill>
              <a:srgbClr val="F91329"/>
            </a:solidFill>
          </a:ln>
        </p:spPr>
        <p:style>
          <a:lnRef idx="2">
            <a:schemeClr val="accent2"/>
          </a:lnRef>
          <a:fillRef idx="1">
            <a:schemeClr val="lt1"/>
          </a:fillRef>
          <a:effectRef idx="0">
            <a:schemeClr val="accent2"/>
          </a:effectRef>
          <a:fontRef idx="minor">
            <a:schemeClr val="dk1"/>
          </a:fontRef>
        </p:style>
        <p:txBody>
          <a:bodyPr/>
          <a:lstStyle/>
          <a:p>
            <a:pPr algn="ctr"/>
            <a:r>
              <a:rPr lang="ru-RU" sz="2800" dirty="0" smtClean="0"/>
              <a:t>"Чтобы продлить жизнь, сократи рацион". </a:t>
            </a:r>
            <a:br>
              <a:rPr lang="ru-RU" sz="2800" dirty="0" smtClean="0"/>
            </a:br>
            <a:r>
              <a:rPr lang="ru-RU" sz="2800" dirty="0" err="1" smtClean="0"/>
              <a:t>Бенжамин</a:t>
            </a:r>
            <a:r>
              <a:rPr lang="ru-RU" sz="2800" dirty="0" smtClean="0"/>
              <a:t> Франклин</a:t>
            </a:r>
            <a:endParaRPr lang="ru-RU" sz="2700" b="1" dirty="0">
              <a:ln w="900" cmpd="sng">
                <a:solidFill>
                  <a:schemeClr val="accent1">
                    <a:satMod val="190000"/>
                    <a:alpha val="55000"/>
                  </a:schemeClr>
                </a:solidFill>
                <a:prstDash val="solid"/>
              </a:ln>
              <a:solidFill>
                <a:srgbClr val="C00000"/>
              </a:solidFill>
              <a:effectLst>
                <a:innerShdw blurRad="101600" dist="76200" dir="5400000">
                  <a:schemeClr val="accent1">
                    <a:satMod val="190000"/>
                    <a:tint val="100000"/>
                    <a:alpha val="74000"/>
                  </a:schemeClr>
                </a:innerShdw>
              </a:effectLst>
              <a:latin typeface="Bookman Old Style" pitchFamily="18" charset="0"/>
            </a:endParaRPr>
          </a:p>
        </p:txBody>
      </p:sp>
      <p:pic>
        <p:nvPicPr>
          <p:cNvPr id="3075" name="Picture 3" descr="C:\Users\magomed01\Saved Games\Desktop\завтрак 1.jpg"/>
          <p:cNvPicPr>
            <a:picLocks noChangeAspect="1" noChangeArrowheads="1"/>
          </p:cNvPicPr>
          <p:nvPr/>
        </p:nvPicPr>
        <p:blipFill>
          <a:blip r:embed="rId4"/>
          <a:srcRect/>
          <a:stretch>
            <a:fillRect/>
          </a:stretch>
        </p:blipFill>
        <p:spPr bwMode="auto">
          <a:xfrm>
            <a:off x="7763489" y="1416071"/>
            <a:ext cx="2734097" cy="3030543"/>
          </a:xfrm>
          <a:prstGeom prst="rect">
            <a:avLst/>
          </a:prstGeom>
          <a:scene3d>
            <a:camera prst="orthographicFront"/>
            <a:lightRig rig="threePt" dir="t"/>
          </a:scene3d>
          <a:sp3d>
            <a:bevelT prst="relaxedInset"/>
          </a:sp3d>
        </p:spPr>
        <p:style>
          <a:lnRef idx="2">
            <a:schemeClr val="accent3">
              <a:shade val="50000"/>
            </a:schemeClr>
          </a:lnRef>
          <a:fillRef idx="1001">
            <a:schemeClr val="lt2"/>
          </a:fillRef>
          <a:effectRef idx="0">
            <a:schemeClr val="accent3"/>
          </a:effectRef>
          <a:fontRef idx="minor">
            <a:schemeClr val="lt1"/>
          </a:fontRef>
        </p:style>
      </p:pic>
      <p:pic>
        <p:nvPicPr>
          <p:cNvPr id="3076" name="Picture 4" descr="C:\Users\magomed01\Saved Games\Desktop\завтрак.jpg"/>
          <p:cNvPicPr>
            <a:picLocks noChangeAspect="1" noChangeArrowheads="1"/>
          </p:cNvPicPr>
          <p:nvPr/>
        </p:nvPicPr>
        <p:blipFill>
          <a:blip r:embed="rId5"/>
          <a:srcRect/>
          <a:stretch>
            <a:fillRect/>
          </a:stretch>
        </p:blipFill>
        <p:spPr bwMode="auto">
          <a:xfrm>
            <a:off x="7847875" y="4887445"/>
            <a:ext cx="2784743" cy="20883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8851" name="Rectangle 3"/>
          <p:cNvSpPr>
            <a:spLocks noGrp="1"/>
          </p:cNvSpPr>
          <p:nvPr>
            <p:ph type="body" idx="1"/>
          </p:nvPr>
        </p:nvSpPr>
        <p:spPr>
          <a:xfrm>
            <a:off x="675051" y="1333420"/>
            <a:ext cx="7004050" cy="5620318"/>
          </a:xfrm>
          <a:ln>
            <a:solidFill>
              <a:srgbClr val="FB6977"/>
            </a:solidFill>
          </a:ln>
        </p:spPr>
        <p:style>
          <a:lnRef idx="2">
            <a:schemeClr val="accent2"/>
          </a:lnRef>
          <a:fillRef idx="1">
            <a:schemeClr val="lt1"/>
          </a:fillRef>
          <a:effectRef idx="0">
            <a:schemeClr val="accent2"/>
          </a:effectRef>
          <a:fontRef idx="minor">
            <a:schemeClr val="dk1"/>
          </a:fontRef>
        </p:style>
        <p:txBody>
          <a:bodyPr/>
          <a:lstStyle/>
          <a:p>
            <a:pPr>
              <a:lnSpc>
                <a:spcPct val="80000"/>
              </a:lnSpc>
              <a:buNone/>
            </a:pPr>
            <a:endParaRPr lang="ru-RU" sz="1100" dirty="0" smtClean="0"/>
          </a:p>
          <a:p>
            <a:pPr>
              <a:lnSpc>
                <a:spcPct val="80000"/>
              </a:lnSpc>
            </a:pPr>
            <a:r>
              <a:rPr lang="ru-RU" sz="1800" b="1" dirty="0" smtClean="0">
                <a:latin typeface="Bookman Old Style" pitchFamily="18" charset="0"/>
              </a:rPr>
              <a:t>Не </a:t>
            </a:r>
            <a:r>
              <a:rPr lang="ru-RU" sz="1800" b="1" dirty="0">
                <a:latin typeface="Bookman Old Style" pitchFamily="18" charset="0"/>
              </a:rPr>
              <a:t>голодайте!</a:t>
            </a:r>
          </a:p>
          <a:p>
            <a:pPr>
              <a:lnSpc>
                <a:spcPct val="80000"/>
              </a:lnSpc>
            </a:pPr>
            <a:r>
              <a:rPr lang="ru-RU" sz="1800" b="1" dirty="0" smtClean="0">
                <a:latin typeface="Bookman Old Style" pitchFamily="18" charset="0"/>
              </a:rPr>
              <a:t>Старайтесь </a:t>
            </a:r>
            <a:r>
              <a:rPr lang="ru-RU" sz="1800" b="1" dirty="0">
                <a:latin typeface="Bookman Old Style" pitchFamily="18" charset="0"/>
              </a:rPr>
              <a:t>употреблять меньше жиров и углеводов</a:t>
            </a:r>
            <a:r>
              <a:rPr lang="ru-RU" sz="1800" b="1" dirty="0" smtClean="0">
                <a:latin typeface="Bookman Old Style" pitchFamily="18" charset="0"/>
              </a:rPr>
              <a:t>.</a:t>
            </a:r>
            <a:endParaRPr lang="ru-RU" sz="1800" b="1" dirty="0">
              <a:latin typeface="Bookman Old Style" pitchFamily="18" charset="0"/>
            </a:endParaRPr>
          </a:p>
          <a:p>
            <a:pPr>
              <a:lnSpc>
                <a:spcPct val="80000"/>
              </a:lnSpc>
            </a:pPr>
            <a:r>
              <a:rPr lang="ru-RU" sz="1800" b="1" dirty="0" smtClean="0">
                <a:latin typeface="Bookman Old Style" pitchFamily="18" charset="0"/>
              </a:rPr>
              <a:t>Постепенно </a:t>
            </a:r>
            <a:r>
              <a:rPr lang="ru-RU" sz="1800" b="1" dirty="0">
                <a:latin typeface="Bookman Old Style" pitchFamily="18" charset="0"/>
              </a:rPr>
              <a:t>снижайте калорийность суточного рациона, </a:t>
            </a:r>
            <a:endParaRPr lang="ru-RU" sz="1800" b="1" dirty="0" smtClean="0">
              <a:latin typeface="Bookman Old Style" pitchFamily="18" charset="0"/>
            </a:endParaRPr>
          </a:p>
          <a:p>
            <a:pPr>
              <a:lnSpc>
                <a:spcPct val="80000"/>
              </a:lnSpc>
              <a:buNone/>
            </a:pPr>
            <a:r>
              <a:rPr lang="ru-RU" sz="1800" b="1" dirty="0" smtClean="0">
                <a:latin typeface="Bookman Old Style" pitchFamily="18" charset="0"/>
              </a:rPr>
              <a:t>     для </a:t>
            </a:r>
            <a:r>
              <a:rPr lang="ru-RU" sz="1800" b="1" dirty="0">
                <a:latin typeface="Bookman Old Style" pitchFamily="18" charset="0"/>
              </a:rPr>
              <a:t>этого уменьшайте в объеме привычные для вас порции </a:t>
            </a:r>
            <a:r>
              <a:rPr lang="ru-RU" sz="1800" b="1" dirty="0" smtClean="0">
                <a:latin typeface="Bookman Old Style" pitchFamily="18" charset="0"/>
              </a:rPr>
              <a:t>завтрака</a:t>
            </a:r>
            <a:r>
              <a:rPr lang="ru-RU" sz="1800" b="1" dirty="0">
                <a:latin typeface="Bookman Old Style" pitchFamily="18" charset="0"/>
              </a:rPr>
              <a:t>, обеда и ужина.</a:t>
            </a:r>
          </a:p>
          <a:p>
            <a:pPr>
              <a:lnSpc>
                <a:spcPct val="80000"/>
              </a:lnSpc>
            </a:pPr>
            <a:r>
              <a:rPr lang="ru-RU" sz="1800" b="1" dirty="0" smtClean="0">
                <a:latin typeface="Bookman Old Style" pitchFamily="18" charset="0"/>
              </a:rPr>
              <a:t>Еда </a:t>
            </a:r>
            <a:r>
              <a:rPr lang="ru-RU" sz="1800" b="1" dirty="0">
                <a:latin typeface="Bookman Old Style" pitchFamily="18" charset="0"/>
              </a:rPr>
              <a:t>должна быть сбалансированной и разнообразной. Питание — регулярным и не менее трех раз в день. Ужин — не позднее 18 часов. </a:t>
            </a:r>
            <a:r>
              <a:rPr lang="ru-RU" sz="1800" b="1" dirty="0" smtClean="0">
                <a:latin typeface="Bookman Old Style" pitchFamily="18" charset="0"/>
              </a:rPr>
              <a:t> Около </a:t>
            </a:r>
            <a:r>
              <a:rPr lang="ru-RU" sz="1800" b="1" dirty="0">
                <a:latin typeface="Bookman Old Style" pitchFamily="18" charset="0"/>
              </a:rPr>
              <a:t>21 часа следует выпить стакан </a:t>
            </a:r>
            <a:r>
              <a:rPr lang="ru-RU" sz="1800" b="1" dirty="0" smtClean="0">
                <a:latin typeface="Bookman Old Style" pitchFamily="18" charset="0"/>
              </a:rPr>
              <a:t>кефира </a:t>
            </a:r>
            <a:r>
              <a:rPr lang="ru-RU" sz="1800" b="1" dirty="0">
                <a:latin typeface="Bookman Old Style" pitchFamily="18" charset="0"/>
              </a:rPr>
              <a:t>или съесть яблоко, чтобы желудок ночью не был пустым</a:t>
            </a:r>
            <a:r>
              <a:rPr lang="ru-RU" sz="1800" b="1" dirty="0" smtClean="0">
                <a:latin typeface="Bookman Old Style" pitchFamily="18" charset="0"/>
              </a:rPr>
              <a:t>.</a:t>
            </a:r>
          </a:p>
          <a:p>
            <a:pPr algn="ctr">
              <a:lnSpc>
                <a:spcPct val="80000"/>
              </a:lnSpc>
            </a:pPr>
            <a:r>
              <a:rPr lang="ru-RU" sz="1800" b="1" dirty="0" smtClean="0">
                <a:latin typeface="Bookman Old Style" pitchFamily="18" charset="0"/>
              </a:rPr>
              <a:t> Ешьте </a:t>
            </a:r>
            <a:r>
              <a:rPr lang="ru-RU" sz="1800" b="1" dirty="0">
                <a:latin typeface="Bookman Old Style" pitchFamily="18" charset="0"/>
              </a:rPr>
              <a:t>без ограничений свежие фрукты, ягоды, овощи</a:t>
            </a:r>
            <a:r>
              <a:rPr lang="ru-RU" sz="1800" b="1" dirty="0" smtClean="0">
                <a:latin typeface="Bookman Old Style" pitchFamily="18" charset="0"/>
              </a:rPr>
              <a:t>.</a:t>
            </a:r>
          </a:p>
          <a:p>
            <a:pPr>
              <a:lnSpc>
                <a:spcPct val="80000"/>
              </a:lnSpc>
            </a:pPr>
            <a:endParaRPr lang="ru-RU" sz="1100" dirty="0" smtClean="0"/>
          </a:p>
          <a:p>
            <a:pPr>
              <a:lnSpc>
                <a:spcPct val="80000"/>
              </a:lnSpc>
            </a:pPr>
            <a:endParaRPr lang="ru-RU" sz="1100" dirty="0" smtClean="0"/>
          </a:p>
          <a:p>
            <a:pPr algn="ctr">
              <a:lnSpc>
                <a:spcPct val="80000"/>
              </a:lnSpc>
              <a:buNone/>
            </a:pPr>
            <a:r>
              <a:rPr lang="ru-RU" sz="2700" dirty="0" smtClean="0">
                <a:solidFill>
                  <a:srgbClr val="C00000"/>
                </a:solidFill>
              </a:rPr>
              <a:t>«</a:t>
            </a:r>
            <a:r>
              <a:rPr lang="ru-RU" sz="2700" b="1" dirty="0" smtClean="0">
                <a:solidFill>
                  <a:srgbClr val="C00000"/>
                </a:solidFill>
                <a:latin typeface="Bookman Old Style" pitchFamily="18" charset="0"/>
              </a:rPr>
              <a:t>Соблюдайте это ценное правило </a:t>
            </a:r>
          </a:p>
          <a:p>
            <a:pPr algn="ctr">
              <a:lnSpc>
                <a:spcPct val="80000"/>
              </a:lnSpc>
              <a:buNone/>
            </a:pPr>
            <a:r>
              <a:rPr lang="ru-RU" sz="2700" b="1" dirty="0" smtClean="0">
                <a:solidFill>
                  <a:srgbClr val="C00000"/>
                </a:solidFill>
                <a:latin typeface="Bookman Old Style" pitchFamily="18" charset="0"/>
              </a:rPr>
              <a:t>рационального питания»</a:t>
            </a:r>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smtClean="0"/>
          </a:p>
          <a:p>
            <a:pPr>
              <a:lnSpc>
                <a:spcPct val="80000"/>
              </a:lnSpc>
            </a:pPr>
            <a:endParaRPr lang="ru-RU" sz="11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
            <a:ext cx="10801350" cy="672206"/>
          </a:xfrm>
        </p:spPr>
        <p:style>
          <a:lnRef idx="3">
            <a:schemeClr val="lt1"/>
          </a:lnRef>
          <a:fillRef idx="1">
            <a:schemeClr val="accent1"/>
          </a:fillRef>
          <a:effectRef idx="1">
            <a:schemeClr val="accent1"/>
          </a:effectRef>
          <a:fontRef idx="minor">
            <a:schemeClr val="lt1"/>
          </a:fontRef>
        </p:style>
        <p:txBody>
          <a:bodyPr/>
          <a:lstStyle/>
          <a:p>
            <a:pPr algn="ctr"/>
            <a:r>
              <a:rPr lang="ru-RU" sz="2000" b="1" dirty="0" smtClean="0"/>
              <a:t/>
            </a:r>
            <a:br>
              <a:rPr lang="ru-RU" sz="2000" b="1" dirty="0" smtClean="0"/>
            </a:br>
            <a:r>
              <a:rPr lang="ru-RU" sz="2300" i="1" dirty="0" smtClean="0"/>
              <a:t/>
            </a:r>
            <a:br>
              <a:rPr lang="ru-RU" sz="2300" i="1" dirty="0" smtClean="0"/>
            </a:br>
            <a:r>
              <a:rPr lang="ru-RU" sz="2300" b="1" dirty="0" smtClean="0"/>
              <a:t> Рекомендации к выбору продуктов питания для профилактики атеросклероза</a:t>
            </a:r>
            <a:endParaRPr lang="ru-RU" sz="2300" dirty="0"/>
          </a:p>
        </p:txBody>
      </p:sp>
      <p:graphicFrame>
        <p:nvGraphicFramePr>
          <p:cNvPr id="7" name="Таблица 6"/>
          <p:cNvGraphicFramePr>
            <a:graphicFrameLocks noGrp="1"/>
          </p:cNvGraphicFramePr>
          <p:nvPr/>
        </p:nvGraphicFramePr>
        <p:xfrm>
          <a:off x="2" y="787546"/>
          <a:ext cx="10801350" cy="7170468"/>
        </p:xfrm>
        <a:graphic>
          <a:graphicData uri="http://schemas.openxmlformats.org/drawingml/2006/table">
            <a:tbl>
              <a:tblPr firstRow="1" bandRow="1">
                <a:tableStyleId>{5C22544A-7EE6-4342-B048-85BDC9FD1C3A}</a:tableStyleId>
              </a:tblPr>
              <a:tblGrid>
                <a:gridCol w="2700338">
                  <a:extLst>
                    <a:ext uri="{9D8B030D-6E8A-4147-A177-3AD203B41FA5}">
                      <a16:colId xmlns:a16="http://schemas.microsoft.com/office/drawing/2014/main" val="20000"/>
                    </a:ext>
                  </a:extLst>
                </a:gridCol>
                <a:gridCol w="2796778">
                  <a:extLst>
                    <a:ext uri="{9D8B030D-6E8A-4147-A177-3AD203B41FA5}">
                      <a16:colId xmlns:a16="http://schemas.microsoft.com/office/drawing/2014/main" val="20001"/>
                    </a:ext>
                  </a:extLst>
                </a:gridCol>
                <a:gridCol w="2603896">
                  <a:extLst>
                    <a:ext uri="{9D8B030D-6E8A-4147-A177-3AD203B41FA5}">
                      <a16:colId xmlns:a16="http://schemas.microsoft.com/office/drawing/2014/main" val="20002"/>
                    </a:ext>
                  </a:extLst>
                </a:gridCol>
                <a:gridCol w="2700338">
                  <a:extLst>
                    <a:ext uri="{9D8B030D-6E8A-4147-A177-3AD203B41FA5}">
                      <a16:colId xmlns:a16="http://schemas.microsoft.com/office/drawing/2014/main" val="20003"/>
                    </a:ext>
                  </a:extLst>
                </a:gridCol>
              </a:tblGrid>
              <a:tr h="536699">
                <a:tc>
                  <a:txBody>
                    <a:bodyPr/>
                    <a:lstStyle/>
                    <a:p>
                      <a:pPr algn="ctr"/>
                      <a:r>
                        <a:rPr lang="ru-RU" sz="1100" dirty="0" smtClean="0"/>
                        <a:t>Виды продуктов</a:t>
                      </a:r>
                      <a:endParaRPr lang="ru-RU" sz="1100" dirty="0"/>
                    </a:p>
                  </a:txBody>
                  <a:tcPr marL="108013" marR="108013" marT="52897" marB="528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Рекоменду</a:t>
                      </a:r>
                      <a:r>
                        <a:rPr lang="ru-RU" sz="1100" b="1" i="0" kern="1200" dirty="0" smtClean="0">
                          <a:solidFill>
                            <a:schemeClr val="lt1"/>
                          </a:solidFill>
                          <a:latin typeface="+mn-lt"/>
                          <a:ea typeface="+mn-ea"/>
                          <a:cs typeface="+mn-cs"/>
                        </a:rPr>
                        <a:t>ются</a:t>
                      </a:r>
                      <a:endParaRPr lang="ru-RU" sz="1100" dirty="0">
                        <a:ln>
                          <a:solidFill>
                            <a:sysClr val="windowText" lastClr="000000"/>
                          </a:solidFill>
                        </a:ln>
                      </a:endParaRPr>
                    </a:p>
                  </a:txBody>
                  <a:tcPr marL="108013" marR="108013" marT="52897" marB="52897"/>
                </a:tc>
                <a:tc>
                  <a:txBody>
                    <a:bodyPr/>
                    <a:lstStyle/>
                    <a:p>
                      <a:pPr algn="ctr"/>
                      <a:r>
                        <a:rPr lang="ru-RU" sz="1100" dirty="0" smtClean="0"/>
                        <a:t>Потреблять в умеренном количестве</a:t>
                      </a:r>
                      <a:endParaRPr lang="ru-RU" sz="1100" dirty="0"/>
                    </a:p>
                  </a:txBody>
                  <a:tcPr marL="108013" marR="108013" marT="52897" marB="52897"/>
                </a:tc>
                <a:tc>
                  <a:txBody>
                    <a:bodyPr/>
                    <a:lstStyle/>
                    <a:p>
                      <a:pPr algn="ctr"/>
                      <a:r>
                        <a:rPr lang="ru-RU" sz="1100" dirty="0" smtClean="0"/>
                        <a:t>Искл</a:t>
                      </a:r>
                      <a:r>
                        <a:rPr lang="ru-RU" sz="1100" b="1" i="0" kern="1200" dirty="0" smtClean="0">
                          <a:solidFill>
                            <a:schemeClr val="lt1"/>
                          </a:solidFill>
                          <a:latin typeface="+mn-lt"/>
                          <a:ea typeface="+mn-ea"/>
                          <a:cs typeface="+mn-cs"/>
                        </a:rPr>
                        <a:t>ю</a:t>
                      </a:r>
                      <a:r>
                        <a:rPr lang="ru-RU" sz="1100" dirty="0" smtClean="0"/>
                        <a:t>чить из питания</a:t>
                      </a:r>
                      <a:endParaRPr lang="ru-RU" sz="1100" dirty="0"/>
                    </a:p>
                  </a:txBody>
                  <a:tcPr marL="108013" marR="108013" marT="52897" marB="52897"/>
                </a:tc>
                <a:extLst>
                  <a:ext uri="{0D108BD9-81ED-4DB2-BD59-A6C34878D82A}">
                    <a16:rowId xmlns:a16="http://schemas.microsoft.com/office/drawing/2014/main" val="10000"/>
                  </a:ext>
                </a:extLst>
              </a:tr>
              <a:tr h="597991">
                <a:tc>
                  <a:txBody>
                    <a:bodyPr/>
                    <a:lstStyle/>
                    <a:p>
                      <a:r>
                        <a:rPr lang="ru-RU" sz="1100" dirty="0" smtClean="0">
                          <a:latin typeface="+mn-lt"/>
                        </a:rPr>
                        <a:t>Зерновые</a:t>
                      </a:r>
                      <a:endParaRPr lang="ru-RU" sz="1100" dirty="0">
                        <a:latin typeface="+mn-lt"/>
                      </a:endParaRPr>
                    </a:p>
                  </a:txBody>
                  <a:tcPr marL="108013" marR="108013" marT="52897" marB="52897"/>
                </a:tc>
                <a:tc>
                  <a:txBody>
                    <a:bodyPr/>
                    <a:lstStyle/>
                    <a:p>
                      <a:r>
                        <a:rPr lang="ru-RU" sz="1100" b="0" i="0" kern="1200" dirty="0" smtClean="0">
                          <a:solidFill>
                            <a:schemeClr val="dk1"/>
                          </a:solidFill>
                          <a:latin typeface="+mn-lt"/>
                          <a:ea typeface="+mn-ea"/>
                          <a:cs typeface="+mn-cs"/>
                        </a:rPr>
                        <a:t>Хлеб </a:t>
                      </a:r>
                      <a:r>
                        <a:rPr lang="ru-RU" sz="1100" b="0" i="0" kern="1200" dirty="0" err="1" smtClean="0">
                          <a:solidFill>
                            <a:schemeClr val="dk1"/>
                          </a:solidFill>
                          <a:latin typeface="+mn-lt"/>
                          <a:ea typeface="+mn-ea"/>
                          <a:cs typeface="+mn-cs"/>
                        </a:rPr>
                        <a:t>цельнозерновой</a:t>
                      </a:r>
                      <a:r>
                        <a:rPr lang="ru-RU" sz="1100" b="0" i="0" kern="1200" dirty="0" smtClean="0">
                          <a:solidFill>
                            <a:schemeClr val="dk1"/>
                          </a:solidFill>
                          <a:latin typeface="+mn-lt"/>
                          <a:ea typeface="+mn-ea"/>
                          <a:cs typeface="+mn-cs"/>
                        </a:rPr>
                        <a:t>, из муки грубого помола, каши, макаронные изделия</a:t>
                      </a:r>
                      <a:endParaRPr lang="ru-RU" sz="1100" dirty="0">
                        <a:latin typeface="+mn-lt"/>
                      </a:endParaRPr>
                    </a:p>
                  </a:txBody>
                  <a:tcPr marL="108013" marR="108013" marT="52897" marB="52897"/>
                </a:tc>
                <a:tc>
                  <a:txBody>
                    <a:bodyPr/>
                    <a:lstStyle/>
                    <a:p>
                      <a:pPr algn="ctr"/>
                      <a:r>
                        <a:rPr lang="ru-RU" sz="1100" dirty="0">
                          <a:solidFill>
                            <a:srgbClr val="223924"/>
                          </a:solidFill>
                          <a:latin typeface="+mn-lt"/>
                        </a:rPr>
                        <a:t>Хлеб из муки тонкого помола</a:t>
                      </a:r>
                    </a:p>
                  </a:txBody>
                  <a:tcPr marL="112514" marR="112514" marT="110201" marB="110201" anchor="ctr"/>
                </a:tc>
                <a:tc>
                  <a:txBody>
                    <a:bodyPr/>
                    <a:lstStyle/>
                    <a:p>
                      <a:pPr algn="ctr"/>
                      <a:r>
                        <a:rPr lang="ru-RU" sz="1100" dirty="0">
                          <a:solidFill>
                            <a:srgbClr val="223924"/>
                          </a:solidFill>
                          <a:latin typeface="+mn-lt"/>
                        </a:rPr>
                        <a:t>Сдобный хлеб</a:t>
                      </a:r>
                    </a:p>
                  </a:txBody>
                  <a:tcPr marL="112514" marR="112514" marT="110201" marB="110201" anchor="ctr"/>
                </a:tc>
                <a:extLst>
                  <a:ext uri="{0D108BD9-81ED-4DB2-BD59-A6C34878D82A}">
                    <a16:rowId xmlns:a16="http://schemas.microsoft.com/office/drawing/2014/main" val="10001"/>
                  </a:ext>
                </a:extLst>
              </a:tr>
              <a:tr h="387909">
                <a:tc>
                  <a:txBody>
                    <a:bodyPr/>
                    <a:lstStyle/>
                    <a:p>
                      <a:r>
                        <a:rPr lang="ru-RU" sz="1100" dirty="0" smtClean="0">
                          <a:latin typeface="+mn-lt"/>
                        </a:rPr>
                        <a:t>Супы</a:t>
                      </a:r>
                      <a:endParaRPr lang="ru-RU" sz="1100" dirty="0">
                        <a:latin typeface="+mn-lt"/>
                      </a:endParaRPr>
                    </a:p>
                  </a:txBody>
                  <a:tcPr marL="108013" marR="108013" marT="52897" marB="52897"/>
                </a:tc>
                <a:tc>
                  <a:txBody>
                    <a:bodyPr/>
                    <a:lstStyle/>
                    <a:p>
                      <a:pPr algn="ctr"/>
                      <a:r>
                        <a:rPr lang="ru-RU" sz="1100" dirty="0">
                          <a:solidFill>
                            <a:srgbClr val="223924"/>
                          </a:solidFill>
                          <a:latin typeface="+mn-lt"/>
                        </a:rPr>
                        <a:t>Овощные</a:t>
                      </a:r>
                    </a:p>
                  </a:txBody>
                  <a:tcPr marL="112514" marR="112514" marT="110201" marB="110201" anchor="ctr"/>
                </a:tc>
                <a:tc>
                  <a:txBody>
                    <a:bodyPr/>
                    <a:lstStyle/>
                    <a:p>
                      <a:pPr algn="ctr"/>
                      <a:r>
                        <a:rPr lang="ru-RU" sz="1100" dirty="0">
                          <a:solidFill>
                            <a:srgbClr val="223924"/>
                          </a:solidFill>
                          <a:latin typeface="+mn-lt"/>
                        </a:rPr>
                        <a:t>Рыбные</a:t>
                      </a:r>
                    </a:p>
                  </a:txBody>
                  <a:tcPr marL="112514" marR="112514" marT="110201" marB="110201" anchor="ctr"/>
                </a:tc>
                <a:tc>
                  <a:txBody>
                    <a:bodyPr/>
                    <a:lstStyle/>
                    <a:p>
                      <a:pPr algn="ctr"/>
                      <a:r>
                        <a:rPr lang="ru-RU" sz="1100" dirty="0">
                          <a:solidFill>
                            <a:srgbClr val="223924"/>
                          </a:solidFill>
                          <a:latin typeface="+mn-lt"/>
                        </a:rPr>
                        <a:t>На мясном бульоне</a:t>
                      </a:r>
                    </a:p>
                  </a:txBody>
                  <a:tcPr marL="112514" marR="112514" marT="110201" marB="110201" anchor="ctr"/>
                </a:tc>
                <a:extLst>
                  <a:ext uri="{0D108BD9-81ED-4DB2-BD59-A6C34878D82A}">
                    <a16:rowId xmlns:a16="http://schemas.microsoft.com/office/drawing/2014/main" val="10002"/>
                  </a:ext>
                </a:extLst>
              </a:tr>
              <a:tr h="710656">
                <a:tc>
                  <a:txBody>
                    <a:bodyPr/>
                    <a:lstStyle/>
                    <a:p>
                      <a:r>
                        <a:rPr lang="ru-RU" sz="1100" dirty="0" smtClean="0">
                          <a:latin typeface="+mn-lt"/>
                        </a:rPr>
                        <a:t>Молочные</a:t>
                      </a:r>
                      <a:endParaRPr lang="ru-RU" sz="1100" dirty="0">
                        <a:latin typeface="+mn-lt"/>
                      </a:endParaRPr>
                    </a:p>
                  </a:txBody>
                  <a:tcPr marL="108013" marR="108013" marT="52897" marB="52897"/>
                </a:tc>
                <a:tc>
                  <a:txBody>
                    <a:bodyPr/>
                    <a:lstStyle/>
                    <a:p>
                      <a:pPr algn="ctr"/>
                      <a:r>
                        <a:rPr lang="ru-RU" sz="1100" dirty="0">
                          <a:solidFill>
                            <a:srgbClr val="223924"/>
                          </a:solidFill>
                          <a:latin typeface="+mn-lt"/>
                        </a:rPr>
                        <a:t>Молочные продукты и сыры сниженной жирности</a:t>
                      </a:r>
                    </a:p>
                  </a:txBody>
                  <a:tcPr marL="112514" marR="112514" marT="110201" marB="110201" anchor="ctr"/>
                </a:tc>
                <a:tc>
                  <a:txBody>
                    <a:bodyPr/>
                    <a:lstStyle/>
                    <a:p>
                      <a:pPr algn="ctr"/>
                      <a:r>
                        <a:rPr lang="ru-RU" sz="1100" dirty="0">
                          <a:solidFill>
                            <a:srgbClr val="223924"/>
                          </a:solidFill>
                          <a:latin typeface="+mn-lt"/>
                        </a:rPr>
                        <a:t>Полужирные молочные продукты и жиры</a:t>
                      </a:r>
                    </a:p>
                  </a:txBody>
                  <a:tcPr marL="112514" marR="112514" marT="110201" marB="110201" anchor="ctr"/>
                </a:tc>
                <a:tc>
                  <a:txBody>
                    <a:bodyPr/>
                    <a:lstStyle/>
                    <a:p>
                      <a:pPr algn="ctr"/>
                      <a:r>
                        <a:rPr lang="ru-RU" sz="1100" dirty="0">
                          <a:solidFill>
                            <a:srgbClr val="223924"/>
                          </a:solidFill>
                          <a:latin typeface="+mn-lt"/>
                        </a:rPr>
                        <a:t>Цельное молоко, сливки, жирные </a:t>
                      </a:r>
                      <a:r>
                        <a:rPr lang="ru-RU" sz="1100" dirty="0" err="1">
                          <a:solidFill>
                            <a:srgbClr val="223924"/>
                          </a:solidFill>
                          <a:latin typeface="+mn-lt"/>
                        </a:rPr>
                        <a:t>кисло-молочные</a:t>
                      </a:r>
                      <a:r>
                        <a:rPr lang="ru-RU" sz="1100" dirty="0">
                          <a:solidFill>
                            <a:srgbClr val="223924"/>
                          </a:solidFill>
                          <a:latin typeface="+mn-lt"/>
                        </a:rPr>
                        <a:t> продукты и сыры</a:t>
                      </a:r>
                    </a:p>
                  </a:txBody>
                  <a:tcPr marL="112514" marR="112514" marT="110201" marB="110201" anchor="ctr"/>
                </a:tc>
                <a:extLst>
                  <a:ext uri="{0D108BD9-81ED-4DB2-BD59-A6C34878D82A}">
                    <a16:rowId xmlns:a16="http://schemas.microsoft.com/office/drawing/2014/main" val="10003"/>
                  </a:ext>
                </a:extLst>
              </a:tr>
              <a:tr h="413751">
                <a:tc>
                  <a:txBody>
                    <a:bodyPr/>
                    <a:lstStyle/>
                    <a:p>
                      <a:r>
                        <a:rPr lang="ru-RU" sz="1100" dirty="0" smtClean="0">
                          <a:latin typeface="+mn-lt"/>
                        </a:rPr>
                        <a:t>Яйца</a:t>
                      </a:r>
                      <a:endParaRPr lang="ru-RU" sz="1100" dirty="0">
                        <a:latin typeface="+mn-lt"/>
                      </a:endParaRPr>
                    </a:p>
                  </a:txBody>
                  <a:tcPr marL="108013" marR="108013" marT="52897" marB="52897"/>
                </a:tc>
                <a:tc>
                  <a:txBody>
                    <a:bodyPr/>
                    <a:lstStyle/>
                    <a:p>
                      <a:pPr algn="ctr"/>
                      <a:r>
                        <a:rPr lang="ru-RU" sz="1100" dirty="0">
                          <a:solidFill>
                            <a:srgbClr val="223924"/>
                          </a:solidFill>
                          <a:latin typeface="+mn-lt"/>
                        </a:rPr>
                        <a:t>Яичный белок</a:t>
                      </a:r>
                    </a:p>
                  </a:txBody>
                  <a:tcPr marL="112514" marR="112514" marT="110201" marB="110201" anchor="ctr"/>
                </a:tc>
                <a:tc>
                  <a:txBody>
                    <a:bodyPr/>
                    <a:lstStyle/>
                    <a:p>
                      <a:pPr algn="ctr"/>
                      <a:r>
                        <a:rPr lang="ru-RU" sz="1100" dirty="0">
                          <a:solidFill>
                            <a:srgbClr val="223924"/>
                          </a:solidFill>
                          <a:latin typeface="+mn-lt"/>
                        </a:rPr>
                        <a:t>Яйца</a:t>
                      </a:r>
                    </a:p>
                  </a:txBody>
                  <a:tcPr marL="112514" marR="112514" marT="110201" marB="110201" anchor="ctr"/>
                </a:tc>
                <a:tc>
                  <a:txBody>
                    <a:bodyPr/>
                    <a:lstStyle/>
                    <a:p>
                      <a:pPr algn="ctr"/>
                      <a:r>
                        <a:rPr lang="ru-RU" sz="1100" dirty="0">
                          <a:solidFill>
                            <a:srgbClr val="223924"/>
                          </a:solidFill>
                          <a:latin typeface="+mn-lt"/>
                        </a:rPr>
                        <a:t>Яичница на животных жирах</a:t>
                      </a:r>
                    </a:p>
                  </a:txBody>
                  <a:tcPr marL="112514" marR="112514" marT="110201" marB="110201" anchor="ctr"/>
                </a:tc>
                <a:extLst>
                  <a:ext uri="{0D108BD9-81ED-4DB2-BD59-A6C34878D82A}">
                    <a16:rowId xmlns:a16="http://schemas.microsoft.com/office/drawing/2014/main" val="10004"/>
                  </a:ext>
                </a:extLst>
              </a:tr>
              <a:tr h="413751">
                <a:tc>
                  <a:txBody>
                    <a:bodyPr/>
                    <a:lstStyle/>
                    <a:p>
                      <a:r>
                        <a:rPr lang="ru-RU" sz="1100" dirty="0" smtClean="0">
                          <a:latin typeface="+mn-lt"/>
                        </a:rPr>
                        <a:t>Морепродукты</a:t>
                      </a:r>
                      <a:endParaRPr lang="ru-RU" sz="1100" dirty="0">
                        <a:latin typeface="+mn-lt"/>
                      </a:endParaRPr>
                    </a:p>
                  </a:txBody>
                  <a:tcPr marL="108013" marR="108013" marT="52897" marB="52897"/>
                </a:tc>
                <a:tc>
                  <a:txBody>
                    <a:bodyPr/>
                    <a:lstStyle/>
                    <a:p>
                      <a:pPr algn="ctr"/>
                      <a:r>
                        <a:rPr lang="ru-RU" sz="1100" dirty="0">
                          <a:solidFill>
                            <a:srgbClr val="223924"/>
                          </a:solidFill>
                          <a:latin typeface="+mn-lt"/>
                        </a:rPr>
                        <a:t>Морской гребешок, устрицы</a:t>
                      </a:r>
                    </a:p>
                  </a:txBody>
                  <a:tcPr marL="112514" marR="112514" marT="110201" marB="110201" anchor="ctr"/>
                </a:tc>
                <a:tc>
                  <a:txBody>
                    <a:bodyPr/>
                    <a:lstStyle/>
                    <a:p>
                      <a:pPr algn="ctr"/>
                      <a:r>
                        <a:rPr lang="ru-RU" sz="1100" dirty="0">
                          <a:solidFill>
                            <a:srgbClr val="223924"/>
                          </a:solidFill>
                          <a:latin typeface="+mn-lt"/>
                        </a:rPr>
                        <a:t>Мидии, крабы, лангусты</a:t>
                      </a:r>
                    </a:p>
                  </a:txBody>
                  <a:tcPr marL="112514" marR="112514" marT="110201" marB="110201" anchor="ctr"/>
                </a:tc>
                <a:tc>
                  <a:txBody>
                    <a:bodyPr/>
                    <a:lstStyle/>
                    <a:p>
                      <a:pPr algn="ctr"/>
                      <a:r>
                        <a:rPr lang="ru-RU" sz="1100" dirty="0">
                          <a:solidFill>
                            <a:srgbClr val="223924"/>
                          </a:solidFill>
                          <a:latin typeface="+mn-lt"/>
                        </a:rPr>
                        <a:t>Кальмары, креветки</a:t>
                      </a:r>
                    </a:p>
                  </a:txBody>
                  <a:tcPr marL="112514" marR="112514" marT="110201" marB="110201" anchor="ctr"/>
                </a:tc>
                <a:extLst>
                  <a:ext uri="{0D108BD9-81ED-4DB2-BD59-A6C34878D82A}">
                    <a16:rowId xmlns:a16="http://schemas.microsoft.com/office/drawing/2014/main" val="10005"/>
                  </a:ext>
                </a:extLst>
              </a:tr>
              <a:tr h="722922">
                <a:tc>
                  <a:txBody>
                    <a:bodyPr/>
                    <a:lstStyle/>
                    <a:p>
                      <a:r>
                        <a:rPr lang="ru-RU" sz="1100" dirty="0" smtClean="0">
                          <a:latin typeface="+mn-lt"/>
                        </a:rPr>
                        <a:t>Рыба</a:t>
                      </a:r>
                      <a:endParaRPr lang="ru-RU" sz="1100" dirty="0">
                        <a:latin typeface="+mn-lt"/>
                      </a:endParaRPr>
                    </a:p>
                  </a:txBody>
                  <a:tcPr marL="108013" marR="108013" marT="52897" marB="52897"/>
                </a:tc>
                <a:tc>
                  <a:txBody>
                    <a:bodyPr/>
                    <a:lstStyle/>
                    <a:p>
                      <a:pPr algn="ctr"/>
                      <a:r>
                        <a:rPr lang="ru-RU" sz="1100">
                          <a:solidFill>
                            <a:srgbClr val="223924"/>
                          </a:solidFill>
                          <a:latin typeface="+mn-lt"/>
                        </a:rPr>
                        <a:t>Все виды, особенно морская</a:t>
                      </a:r>
                    </a:p>
                  </a:txBody>
                  <a:tcPr marL="112514" marR="112514" marT="110201" marB="110201" anchor="ctr"/>
                </a:tc>
                <a:tc>
                  <a:txBody>
                    <a:bodyPr/>
                    <a:lstStyle/>
                    <a:p>
                      <a:pPr algn="ctr"/>
                      <a:r>
                        <a:rPr lang="ru-RU" sz="1100" dirty="0">
                          <a:solidFill>
                            <a:srgbClr val="223924"/>
                          </a:solidFill>
                          <a:latin typeface="+mn-lt"/>
                        </a:rPr>
                        <a:t>Жареная на растительных маслах, слабосоленая</a:t>
                      </a:r>
                    </a:p>
                  </a:txBody>
                  <a:tcPr marL="112514" marR="112514" marT="110201" marB="110201" anchor="ctr"/>
                </a:tc>
                <a:tc>
                  <a:txBody>
                    <a:bodyPr/>
                    <a:lstStyle/>
                    <a:p>
                      <a:pPr algn="ctr"/>
                      <a:r>
                        <a:rPr lang="ru-RU" sz="1100" dirty="0">
                          <a:solidFill>
                            <a:srgbClr val="223924"/>
                          </a:solidFill>
                          <a:latin typeface="+mn-lt"/>
                        </a:rPr>
                        <a:t>Жареная на животных жирах, твердых маргаринах или на неизвестных жирах</a:t>
                      </a:r>
                    </a:p>
                  </a:txBody>
                  <a:tcPr marL="112514" marR="112514" marT="110201" marB="110201" anchor="ctr"/>
                </a:tc>
                <a:extLst>
                  <a:ext uri="{0D108BD9-81ED-4DB2-BD59-A6C34878D82A}">
                    <a16:rowId xmlns:a16="http://schemas.microsoft.com/office/drawing/2014/main" val="10006"/>
                  </a:ext>
                </a:extLst>
              </a:tr>
              <a:tr h="555416">
                <a:tc>
                  <a:txBody>
                    <a:bodyPr/>
                    <a:lstStyle/>
                    <a:p>
                      <a:r>
                        <a:rPr lang="ru-RU" sz="1100" dirty="0" smtClean="0">
                          <a:latin typeface="+mn-lt"/>
                        </a:rPr>
                        <a:t>Мясо и птица</a:t>
                      </a:r>
                      <a:endParaRPr lang="ru-RU" sz="1100" dirty="0">
                        <a:latin typeface="+mn-lt"/>
                      </a:endParaRPr>
                    </a:p>
                  </a:txBody>
                  <a:tcPr marL="108013" marR="108013" marT="52897" marB="52897"/>
                </a:tc>
                <a:tc>
                  <a:txBody>
                    <a:bodyPr/>
                    <a:lstStyle/>
                    <a:p>
                      <a:pPr algn="ctr"/>
                      <a:r>
                        <a:rPr lang="ru-RU" sz="1100">
                          <a:solidFill>
                            <a:srgbClr val="223924"/>
                          </a:solidFill>
                          <a:latin typeface="+mn-lt"/>
                        </a:rPr>
                        <a:t>Курица, индейка без кожи, телятина, кролик</a:t>
                      </a:r>
                    </a:p>
                  </a:txBody>
                  <a:tcPr marL="112514" marR="112514" marT="110201" marB="110201" anchor="ctr"/>
                </a:tc>
                <a:tc>
                  <a:txBody>
                    <a:bodyPr/>
                    <a:lstStyle/>
                    <a:p>
                      <a:pPr algn="ctr"/>
                      <a:r>
                        <a:rPr lang="ru-RU" sz="1100">
                          <a:solidFill>
                            <a:srgbClr val="223924"/>
                          </a:solidFill>
                          <a:latin typeface="+mn-lt"/>
                        </a:rPr>
                        <a:t>Постные сорта говядины, баранины, ветчины; печень</a:t>
                      </a:r>
                    </a:p>
                  </a:txBody>
                  <a:tcPr marL="112514" marR="112514" marT="110201" marB="110201" anchor="ctr"/>
                </a:tc>
                <a:tc>
                  <a:txBody>
                    <a:bodyPr/>
                    <a:lstStyle/>
                    <a:p>
                      <a:pPr algn="ctr"/>
                      <a:r>
                        <a:rPr lang="ru-RU" sz="1100" dirty="0">
                          <a:solidFill>
                            <a:srgbClr val="223924"/>
                          </a:solidFill>
                          <a:latin typeface="+mn-lt"/>
                        </a:rPr>
                        <a:t>Жирное мясо, утка, гусь, жирные колбасы, паштеты</a:t>
                      </a:r>
                    </a:p>
                  </a:txBody>
                  <a:tcPr marL="112514" marR="112514" marT="110201" marB="110201" anchor="ctr"/>
                </a:tc>
                <a:extLst>
                  <a:ext uri="{0D108BD9-81ED-4DB2-BD59-A6C34878D82A}">
                    <a16:rowId xmlns:a16="http://schemas.microsoft.com/office/drawing/2014/main" val="10007"/>
                  </a:ext>
                </a:extLst>
              </a:tr>
              <a:tr h="724068">
                <a:tc>
                  <a:txBody>
                    <a:bodyPr/>
                    <a:lstStyle/>
                    <a:p>
                      <a:r>
                        <a:rPr lang="ru-RU" sz="1100" dirty="0" smtClean="0">
                          <a:latin typeface="+mn-lt"/>
                        </a:rPr>
                        <a:t>Овощи и фрукты</a:t>
                      </a:r>
                      <a:endParaRPr lang="ru-RU" sz="1100" dirty="0">
                        <a:latin typeface="+mn-lt"/>
                      </a:endParaRPr>
                    </a:p>
                  </a:txBody>
                  <a:tcPr marL="108013" marR="108013" marT="52897" marB="52897"/>
                </a:tc>
                <a:tc>
                  <a:txBody>
                    <a:bodyPr/>
                    <a:lstStyle/>
                    <a:p>
                      <a:pPr algn="ctr"/>
                      <a:r>
                        <a:rPr lang="ru-RU" sz="1100">
                          <a:solidFill>
                            <a:srgbClr val="223924"/>
                          </a:solidFill>
                          <a:latin typeface="+mn-lt"/>
                        </a:rPr>
                        <a:t>Любые свежие, мороженные, паровые, отварные, бобовые</a:t>
                      </a:r>
                    </a:p>
                  </a:txBody>
                  <a:tcPr marL="112514" marR="112514" marT="110201" marB="110201" anchor="ctr"/>
                </a:tc>
                <a:tc>
                  <a:txBody>
                    <a:bodyPr/>
                    <a:lstStyle/>
                    <a:p>
                      <a:pPr algn="ctr"/>
                      <a:r>
                        <a:rPr lang="ru-RU" sz="1100">
                          <a:solidFill>
                            <a:srgbClr val="223924"/>
                          </a:solidFill>
                          <a:latin typeface="+mn-lt"/>
                        </a:rPr>
                        <a:t>Картофель, жареный на растительных маслах</a:t>
                      </a:r>
                    </a:p>
                  </a:txBody>
                  <a:tcPr marL="112514" marR="112514" marT="110201" marB="110201" anchor="ctr"/>
                </a:tc>
                <a:tc>
                  <a:txBody>
                    <a:bodyPr/>
                    <a:lstStyle/>
                    <a:p>
                      <a:pPr algn="ctr"/>
                      <a:r>
                        <a:rPr lang="ru-RU" sz="1100" dirty="0">
                          <a:solidFill>
                            <a:srgbClr val="223924"/>
                          </a:solidFill>
                          <a:latin typeface="+mn-lt"/>
                        </a:rPr>
                        <a:t>Картофель и др. овощи, жареные на животных или неизвестных жирах</a:t>
                      </a:r>
                    </a:p>
                  </a:txBody>
                  <a:tcPr marL="112514" marR="112514" marT="110201" marB="110201" anchor="ctr"/>
                </a:tc>
                <a:extLst>
                  <a:ext uri="{0D108BD9-81ED-4DB2-BD59-A6C34878D82A}">
                    <a16:rowId xmlns:a16="http://schemas.microsoft.com/office/drawing/2014/main" val="10008"/>
                  </a:ext>
                </a:extLst>
              </a:tr>
              <a:tr h="413751">
                <a:tc>
                  <a:txBody>
                    <a:bodyPr/>
                    <a:lstStyle/>
                    <a:p>
                      <a:r>
                        <a:rPr lang="ru-RU" sz="1100" dirty="0" smtClean="0">
                          <a:latin typeface="+mn-lt"/>
                        </a:rPr>
                        <a:t>Орехи</a:t>
                      </a:r>
                      <a:endParaRPr lang="ru-RU" sz="1100" dirty="0">
                        <a:latin typeface="+mn-lt"/>
                      </a:endParaRPr>
                    </a:p>
                  </a:txBody>
                  <a:tcPr marL="108013" marR="108013" marT="52897" marB="52897"/>
                </a:tc>
                <a:tc>
                  <a:txBody>
                    <a:bodyPr/>
                    <a:lstStyle/>
                    <a:p>
                      <a:pPr algn="ctr"/>
                      <a:r>
                        <a:rPr lang="ru-RU" sz="1100">
                          <a:solidFill>
                            <a:srgbClr val="223924"/>
                          </a:solidFill>
                          <a:latin typeface="+mn-lt"/>
                        </a:rPr>
                        <a:t>Миндаль, грецкие</a:t>
                      </a:r>
                    </a:p>
                  </a:txBody>
                  <a:tcPr marL="112514" marR="112514" marT="110201" marB="110201" anchor="ctr"/>
                </a:tc>
                <a:tc>
                  <a:txBody>
                    <a:bodyPr/>
                    <a:lstStyle/>
                    <a:p>
                      <a:pPr algn="ctr"/>
                      <a:r>
                        <a:rPr lang="ru-RU" sz="1100">
                          <a:solidFill>
                            <a:srgbClr val="223924"/>
                          </a:solidFill>
                          <a:latin typeface="+mn-lt"/>
                        </a:rPr>
                        <a:t>Арахис, фисташки, фундук</a:t>
                      </a:r>
                    </a:p>
                  </a:txBody>
                  <a:tcPr marL="112514" marR="112514" marT="110201" marB="110201" anchor="ctr"/>
                </a:tc>
                <a:tc>
                  <a:txBody>
                    <a:bodyPr/>
                    <a:lstStyle/>
                    <a:p>
                      <a:pPr algn="ctr"/>
                      <a:r>
                        <a:rPr lang="ru-RU" sz="1100" dirty="0">
                          <a:solidFill>
                            <a:srgbClr val="223924"/>
                          </a:solidFill>
                          <a:latin typeface="+mn-lt"/>
                        </a:rPr>
                        <a:t>Кокосовые, соленые</a:t>
                      </a:r>
                    </a:p>
                  </a:txBody>
                  <a:tcPr marL="112514" marR="112514" marT="110201" marB="110201" anchor="ctr"/>
                </a:tc>
                <a:extLst>
                  <a:ext uri="{0D108BD9-81ED-4DB2-BD59-A6C34878D82A}">
                    <a16:rowId xmlns:a16="http://schemas.microsoft.com/office/drawing/2014/main" val="10009"/>
                  </a:ext>
                </a:extLst>
              </a:tr>
              <a:tr h="722922">
                <a:tc>
                  <a:txBody>
                    <a:bodyPr/>
                    <a:lstStyle/>
                    <a:p>
                      <a:r>
                        <a:rPr lang="ru-RU" sz="1100" dirty="0" smtClean="0">
                          <a:latin typeface="+mn-lt"/>
                        </a:rPr>
                        <a:t>Десерт</a:t>
                      </a:r>
                      <a:endParaRPr lang="ru-RU" sz="1100" dirty="0">
                        <a:latin typeface="+mn-lt"/>
                      </a:endParaRPr>
                    </a:p>
                  </a:txBody>
                  <a:tcPr marL="108013" marR="108013" marT="52897" marB="52897"/>
                </a:tc>
                <a:tc>
                  <a:txBody>
                    <a:bodyPr/>
                    <a:lstStyle/>
                    <a:p>
                      <a:pPr algn="ctr"/>
                      <a:r>
                        <a:rPr lang="ru-RU" sz="1100">
                          <a:solidFill>
                            <a:srgbClr val="223924"/>
                          </a:solidFill>
                          <a:latin typeface="+mn-lt"/>
                        </a:rPr>
                        <a:t>НЕ подслащенные соки, морсы, фруктовое мороженое</a:t>
                      </a:r>
                    </a:p>
                  </a:txBody>
                  <a:tcPr marL="112514" marR="112514" marT="110201" marB="110201" anchor="ctr"/>
                </a:tc>
                <a:tc>
                  <a:txBody>
                    <a:bodyPr/>
                    <a:lstStyle/>
                    <a:p>
                      <a:pPr algn="ctr"/>
                      <a:r>
                        <a:rPr lang="ru-RU" sz="1100">
                          <a:solidFill>
                            <a:srgbClr val="223924"/>
                          </a:solidFill>
                          <a:latin typeface="+mn-lt"/>
                        </a:rPr>
                        <a:t>Кондитерские изделия, выпечка, кремы, мороженое на растительных жирах</a:t>
                      </a:r>
                    </a:p>
                  </a:txBody>
                  <a:tcPr marL="112514" marR="112514" marT="110201" marB="110201" anchor="ctr"/>
                </a:tc>
                <a:tc>
                  <a:txBody>
                    <a:bodyPr/>
                    <a:lstStyle/>
                    <a:p>
                      <a:pPr algn="ctr"/>
                      <a:r>
                        <a:rPr lang="ru-RU" sz="1100" dirty="0">
                          <a:solidFill>
                            <a:srgbClr val="223924"/>
                          </a:solidFill>
                          <a:latin typeface="+mn-lt"/>
                        </a:rPr>
                        <a:t>Выпечка, сладости, кремы, мороженое, пирожное на животных жирах</a:t>
                      </a:r>
                    </a:p>
                  </a:txBody>
                  <a:tcPr marL="112514" marR="112514" marT="110201" marB="110201" anchor="ctr"/>
                </a:tc>
                <a:extLst>
                  <a:ext uri="{0D108BD9-81ED-4DB2-BD59-A6C34878D82A}">
                    <a16:rowId xmlns:a16="http://schemas.microsoft.com/office/drawing/2014/main" val="10010"/>
                  </a:ext>
                </a:extLst>
              </a:tr>
              <a:tr h="413751">
                <a:tc>
                  <a:txBody>
                    <a:bodyPr/>
                    <a:lstStyle/>
                    <a:p>
                      <a:r>
                        <a:rPr lang="ru-RU" sz="1100" dirty="0" smtClean="0">
                          <a:latin typeface="+mn-lt"/>
                        </a:rPr>
                        <a:t>Приправы</a:t>
                      </a:r>
                      <a:endParaRPr lang="ru-RU" sz="1100" dirty="0">
                        <a:latin typeface="+mn-lt"/>
                      </a:endParaRPr>
                    </a:p>
                  </a:txBody>
                  <a:tcPr marL="108013" marR="108013" marT="52897" marB="52897"/>
                </a:tc>
                <a:tc>
                  <a:txBody>
                    <a:bodyPr/>
                    <a:lstStyle/>
                    <a:p>
                      <a:pPr algn="ctr"/>
                      <a:r>
                        <a:rPr lang="ru-RU" sz="1100">
                          <a:solidFill>
                            <a:srgbClr val="223924"/>
                          </a:solidFill>
                          <a:latin typeface="+mn-lt"/>
                        </a:rPr>
                        <a:t>Перец, горчица, специи</a:t>
                      </a:r>
                    </a:p>
                  </a:txBody>
                  <a:tcPr marL="112514" marR="112514" marT="110201" marB="110201" anchor="ctr"/>
                </a:tc>
                <a:tc>
                  <a:txBody>
                    <a:bodyPr/>
                    <a:lstStyle/>
                    <a:p>
                      <a:pPr algn="ctr"/>
                      <a:r>
                        <a:rPr lang="ru-RU" sz="1100">
                          <a:solidFill>
                            <a:srgbClr val="223924"/>
                          </a:solidFill>
                          <a:latin typeface="+mn-lt"/>
                        </a:rPr>
                        <a:t>Соусы несоленые</a:t>
                      </a:r>
                    </a:p>
                  </a:txBody>
                  <a:tcPr marL="112514" marR="112514" marT="110201" marB="110201" anchor="ctr"/>
                </a:tc>
                <a:tc>
                  <a:txBody>
                    <a:bodyPr/>
                    <a:lstStyle/>
                    <a:p>
                      <a:pPr algn="ctr"/>
                      <a:r>
                        <a:rPr lang="ru-RU" sz="1100" dirty="0">
                          <a:solidFill>
                            <a:srgbClr val="223924"/>
                          </a:solidFill>
                          <a:latin typeface="+mn-lt"/>
                        </a:rPr>
                        <a:t>Майонез, сметанные соленые</a:t>
                      </a:r>
                    </a:p>
                  </a:txBody>
                  <a:tcPr marL="112514" marR="112514" marT="110201" marB="110201" anchor="ctr"/>
                </a:tc>
                <a:extLst>
                  <a:ext uri="{0D108BD9-81ED-4DB2-BD59-A6C34878D82A}">
                    <a16:rowId xmlns:a16="http://schemas.microsoft.com/office/drawing/2014/main" val="10011"/>
                  </a:ext>
                </a:extLst>
              </a:tr>
              <a:tr h="555416">
                <a:tc>
                  <a:txBody>
                    <a:bodyPr/>
                    <a:lstStyle/>
                    <a:p>
                      <a:r>
                        <a:rPr lang="ru-RU" sz="1100" dirty="0" smtClean="0">
                          <a:latin typeface="+mn-lt"/>
                        </a:rPr>
                        <a:t>Напитки</a:t>
                      </a:r>
                      <a:endParaRPr lang="ru-RU" sz="1100" dirty="0">
                        <a:latin typeface="+mn-lt"/>
                      </a:endParaRPr>
                    </a:p>
                  </a:txBody>
                  <a:tcPr marL="108013" marR="108013" marT="52897" marB="52897"/>
                </a:tc>
                <a:tc>
                  <a:txBody>
                    <a:bodyPr/>
                    <a:lstStyle/>
                    <a:p>
                      <a:pPr algn="ctr"/>
                      <a:r>
                        <a:rPr lang="ru-RU" sz="1100">
                          <a:solidFill>
                            <a:srgbClr val="223924"/>
                          </a:solidFill>
                          <a:latin typeface="+mn-lt"/>
                        </a:rPr>
                        <a:t>Чай, кофе, вода, безалкогольные напитки</a:t>
                      </a:r>
                    </a:p>
                  </a:txBody>
                  <a:tcPr marL="112514" marR="112514" marT="110201" marB="110201" anchor="ctr"/>
                </a:tc>
                <a:tc>
                  <a:txBody>
                    <a:bodyPr/>
                    <a:lstStyle/>
                    <a:p>
                      <a:pPr algn="ctr"/>
                      <a:r>
                        <a:rPr lang="ru-RU" sz="1100">
                          <a:solidFill>
                            <a:srgbClr val="223924"/>
                          </a:solidFill>
                          <a:latin typeface="+mn-lt"/>
                        </a:rPr>
                        <a:t>Алкогольные напитки - малое/умеренное количество</a:t>
                      </a:r>
                    </a:p>
                  </a:txBody>
                  <a:tcPr marL="112514" marR="112514" marT="110201" marB="110201" anchor="ctr"/>
                </a:tc>
                <a:tc>
                  <a:txBody>
                    <a:bodyPr/>
                    <a:lstStyle/>
                    <a:p>
                      <a:pPr algn="ctr"/>
                      <a:r>
                        <a:rPr lang="ru-RU" sz="1100" dirty="0">
                          <a:solidFill>
                            <a:srgbClr val="223924"/>
                          </a:solidFill>
                          <a:latin typeface="+mn-lt"/>
                        </a:rPr>
                        <a:t>Кофе или шоколадные напитки со сливками</a:t>
                      </a:r>
                    </a:p>
                  </a:txBody>
                  <a:tcPr marL="112514" marR="112514" marT="110201" marB="110201" anchor="ctr"/>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5"/>
          <p:cNvSpPr>
            <a:spLocks noGrp="1"/>
          </p:cNvSpPr>
          <p:nvPr>
            <p:ph type="title"/>
          </p:nvPr>
        </p:nvSpPr>
        <p:spPr>
          <a:xfrm>
            <a:off x="540067" y="318632"/>
            <a:ext cx="9839390" cy="1326092"/>
          </a:xfrm>
        </p:spPr>
        <p:style>
          <a:lnRef idx="1">
            <a:schemeClr val="accent5"/>
          </a:lnRef>
          <a:fillRef idx="2">
            <a:schemeClr val="accent5"/>
          </a:fillRef>
          <a:effectRef idx="1">
            <a:schemeClr val="accent5"/>
          </a:effectRef>
          <a:fontRef idx="minor">
            <a:schemeClr val="dk1"/>
          </a:fontRef>
        </p:style>
        <p:txBody>
          <a:bodyPr>
            <a:noAutofit/>
          </a:bodyPr>
          <a:lstStyle/>
          <a:p>
            <a:r>
              <a:rPr lang="ru-RU" sz="5400" b="1" dirty="0" smtClean="0">
                <a:ln w="1905"/>
                <a:solidFill>
                  <a:srgbClr val="C00000"/>
                </a:solidFill>
                <a:effectLst>
                  <a:innerShdw blurRad="69850" dist="43180" dir="5400000">
                    <a:srgbClr val="000000">
                      <a:alpha val="65000"/>
                    </a:srgbClr>
                  </a:innerShdw>
                </a:effectLst>
                <a:latin typeface="Constantia" pitchFamily="18" charset="0"/>
              </a:rPr>
              <a:t>Вторичная профилактика</a:t>
            </a:r>
            <a:endParaRPr lang="ru-RU" sz="5400" b="1" dirty="0">
              <a:ln w="1905"/>
              <a:solidFill>
                <a:srgbClr val="C00000"/>
              </a:solidFill>
              <a:effectLst>
                <a:innerShdw blurRad="69850" dist="43180" dir="5400000">
                  <a:srgbClr val="000000">
                    <a:alpha val="65000"/>
                  </a:srgbClr>
                </a:innerShdw>
              </a:effectLst>
              <a:latin typeface="Constantia" pitchFamily="18" charset="0"/>
            </a:endParaRPr>
          </a:p>
        </p:txBody>
      </p:sp>
      <p:sp>
        <p:nvSpPr>
          <p:cNvPr id="6" name="Подзаголовок 6"/>
          <p:cNvSpPr>
            <a:spLocks noGrp="1"/>
          </p:cNvSpPr>
          <p:nvPr>
            <p:ph idx="1"/>
          </p:nvPr>
        </p:nvSpPr>
        <p:spPr>
          <a:xfrm>
            <a:off x="540067" y="1856530"/>
            <a:ext cx="9839390" cy="5768524"/>
          </a:xfrm>
        </p:spPr>
        <p:style>
          <a:lnRef idx="1">
            <a:schemeClr val="accent5"/>
          </a:lnRef>
          <a:fillRef idx="2">
            <a:schemeClr val="accent5"/>
          </a:fillRef>
          <a:effectRef idx="1">
            <a:schemeClr val="accent5"/>
          </a:effectRef>
          <a:fontRef idx="minor">
            <a:schemeClr val="dk1"/>
          </a:fontRef>
        </p:style>
        <p:txBody>
          <a:bodyPr>
            <a:no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rPr>
              <a:t>Общий риск повторного инсульта в первые 2 года составляет от 4 до 14%. Индивидуальная вторичная профилактика снижает риск развития его на 28-30%. Он рассматривается как стратегия высокого риска и должна быть начата через 24-48ч. С момента развития первичного инсульта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tantia" pitchFamily="18" charset="0"/>
            </a:endParaRPr>
          </a:p>
        </p:txBody>
      </p:sp>
    </p:spTree>
  </p:cSld>
  <p:clrMapOvr>
    <a:masterClrMapping/>
  </p:clrMapOvr>
  <p:transition spd="slow">
    <p:wipe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1893" y="331498"/>
            <a:ext cx="9704406" cy="1027728"/>
          </a:xfrm>
        </p:spPr>
        <p:style>
          <a:lnRef idx="1">
            <a:schemeClr val="accent2"/>
          </a:lnRef>
          <a:fillRef idx="2">
            <a:schemeClr val="accent2"/>
          </a:fillRef>
          <a:effectRef idx="1">
            <a:schemeClr val="accent2"/>
          </a:effectRef>
          <a:fontRef idx="minor">
            <a:schemeClr val="dk1"/>
          </a:fontRef>
        </p:style>
        <p:txBody>
          <a:bodyPr>
            <a:noAutofit/>
          </a:bodyPr>
          <a:lstStyle/>
          <a:p>
            <a:r>
              <a:rPr lang="ru-RU" sz="5400" b="1" dirty="0" smtClean="0">
                <a:ln w="1905"/>
                <a:solidFill>
                  <a:srgbClr val="C00000"/>
                </a:solidFill>
                <a:effectLst>
                  <a:innerShdw blurRad="69850" dist="43180" dir="5400000">
                    <a:srgbClr val="000000">
                      <a:alpha val="65000"/>
                    </a:srgbClr>
                  </a:innerShdw>
                </a:effectLst>
                <a:latin typeface="Constantia" pitchFamily="18" charset="0"/>
              </a:rPr>
              <a:t>Вторичная профилактика</a:t>
            </a:r>
            <a:endParaRPr lang="ru-RU" sz="5400" b="1" dirty="0">
              <a:ln w="1905"/>
              <a:solidFill>
                <a:srgbClr val="C00000"/>
              </a:solidFill>
              <a:effectLst>
                <a:innerShdw blurRad="69850" dist="43180" dir="5400000">
                  <a:srgbClr val="000000">
                    <a:alpha val="65000"/>
                  </a:srgbClr>
                </a:innerShdw>
              </a:effectLst>
              <a:latin typeface="Constantia" pitchFamily="18" charset="0"/>
            </a:endParaRPr>
          </a:p>
        </p:txBody>
      </p:sp>
      <p:sp>
        <p:nvSpPr>
          <p:cNvPr id="7" name="Подзаголовок 6"/>
          <p:cNvSpPr>
            <a:spLocks noGrp="1"/>
          </p:cNvSpPr>
          <p:nvPr>
            <p:ph type="subTitle" idx="1"/>
          </p:nvPr>
        </p:nvSpPr>
        <p:spPr>
          <a:xfrm>
            <a:off x="421893" y="1574718"/>
            <a:ext cx="9620020" cy="6133216"/>
          </a:xfr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ru-RU" sz="4100" b="1" dirty="0" smtClean="0">
                <a:ln w="11430"/>
                <a:solidFill>
                  <a:srgbClr val="7C2E2C"/>
                </a:solidFill>
                <a:effectLst>
                  <a:outerShdw blurRad="80000" dist="40000" dir="5040000" algn="tl">
                    <a:srgbClr val="000000">
                      <a:alpha val="30000"/>
                    </a:srgbClr>
                  </a:outerShdw>
                </a:effectLst>
                <a:latin typeface="Constantia" pitchFamily="18" charset="0"/>
              </a:rPr>
              <a:t>Комплекс медико-социальных мероприятий, направленных на предотвращение повторного развития инсульта, которое составляет около 20% от общего количества инсультов. Адекватное ее проведение снижает риск развития повторных инсультов на 28-30%</a:t>
            </a:r>
            <a:endParaRPr lang="ru-RU" sz="4100" b="1" dirty="0">
              <a:ln w="11430"/>
              <a:solidFill>
                <a:srgbClr val="7C2E2C"/>
              </a:solidFill>
              <a:effectLst>
                <a:outerShdw blurRad="80000" dist="40000" dir="5040000" algn="tl">
                  <a:srgbClr val="000000">
                    <a:alpha val="30000"/>
                  </a:srgbClr>
                </a:outerShdw>
              </a:effectLst>
              <a:latin typeface="Constantia" pitchFamily="18" charset="0"/>
            </a:endParaRPr>
          </a:p>
        </p:txBody>
      </p:sp>
    </p:spTree>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Практическое занятие </a:t>
            </a:r>
            <a:endParaRPr lang="ru-RU" dirty="0"/>
          </a:p>
        </p:txBody>
      </p:sp>
      <p:sp>
        <p:nvSpPr>
          <p:cNvPr id="3" name="Содержимое 2"/>
          <p:cNvSpPr>
            <a:spLocks noGrp="1"/>
          </p:cNvSpPr>
          <p:nvPr>
            <p:ph idx="1"/>
          </p:nvPr>
        </p:nvSpPr>
        <p:spPr/>
        <p:txBody>
          <a:bodyPr/>
          <a:lstStyle/>
          <a:p>
            <a:r>
              <a:rPr lang="ru-RU" dirty="0" smtClean="0"/>
              <a:t>Анкетирование</a:t>
            </a:r>
          </a:p>
          <a:p>
            <a:r>
              <a:rPr lang="ru-RU" dirty="0" smtClean="0"/>
              <a:t>Реабилитация больных с инсультом</a:t>
            </a:r>
            <a:endParaRPr lang="ru-R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39" y="477813"/>
            <a:ext cx="10001320" cy="879790"/>
          </a:xfrm>
        </p:spPr>
        <p:style>
          <a:lnRef idx="2">
            <a:schemeClr val="accent2"/>
          </a:lnRef>
          <a:fillRef idx="1">
            <a:schemeClr val="lt1"/>
          </a:fillRef>
          <a:effectRef idx="0">
            <a:schemeClr val="accent2"/>
          </a:effectRef>
          <a:fontRef idx="minor">
            <a:schemeClr val="dk1"/>
          </a:fontRef>
        </p:style>
        <p:txBody>
          <a:bodyPr/>
          <a:lstStyle/>
          <a:p>
            <a:pPr algn="ctr"/>
            <a:r>
              <a:rPr lang="ru-RU" sz="4000" dirty="0" smtClean="0"/>
              <a:t>Реабилитация больных после инсульта</a:t>
            </a:r>
            <a:endParaRPr lang="ru-RU" sz="4000" dirty="0"/>
          </a:p>
        </p:txBody>
      </p:sp>
      <p:sp>
        <p:nvSpPr>
          <p:cNvPr id="3" name="Содержимое 2"/>
          <p:cNvSpPr>
            <a:spLocks noGrp="1"/>
          </p:cNvSpPr>
          <p:nvPr>
            <p:ph idx="1"/>
          </p:nvPr>
        </p:nvSpPr>
        <p:spPr>
          <a:xfrm>
            <a:off x="328577" y="1477945"/>
            <a:ext cx="9932707" cy="5859641"/>
          </a:xfrm>
        </p:spPr>
        <p:style>
          <a:lnRef idx="2">
            <a:schemeClr val="accent2"/>
          </a:lnRef>
          <a:fillRef idx="1">
            <a:schemeClr val="lt1"/>
          </a:fillRef>
          <a:effectRef idx="0">
            <a:schemeClr val="accent2"/>
          </a:effectRef>
          <a:fontRef idx="minor">
            <a:schemeClr val="dk1"/>
          </a:fontRef>
        </p:style>
        <p:txBody>
          <a:bodyPr/>
          <a:lstStyle/>
          <a:p>
            <a:pPr>
              <a:buNone/>
            </a:pPr>
            <a:r>
              <a:rPr lang="ru-RU" sz="2400" dirty="0" smtClean="0"/>
              <a:t>В лечении больных, перенесших инсульт, можно выделить два основных направления: </a:t>
            </a:r>
          </a:p>
          <a:p>
            <a:r>
              <a:rPr lang="ru-RU" sz="2400" b="1" dirty="0" smtClean="0">
                <a:effectLst>
                  <a:outerShdw blurRad="38100" dist="38100" dir="2700000" algn="tl">
                    <a:srgbClr val="000000">
                      <a:alpha val="43137"/>
                    </a:srgbClr>
                  </a:outerShdw>
                </a:effectLst>
              </a:rPr>
              <a:t>лечение последствий инсульта, </a:t>
            </a:r>
          </a:p>
          <a:p>
            <a:r>
              <a:rPr lang="ru-RU" sz="2400" b="1" dirty="0" smtClean="0">
                <a:effectLst>
                  <a:outerShdw blurRad="38100" dist="38100" dir="2700000" algn="tl">
                    <a:srgbClr val="000000">
                      <a:alpha val="43137"/>
                    </a:srgbClr>
                  </a:outerShdw>
                </a:effectLst>
              </a:rPr>
              <a:t>профилактика повторного инсульта и других заболеваний </a:t>
            </a:r>
            <a:r>
              <a:rPr lang="ru-RU" sz="2400" b="1" dirty="0" err="1" smtClean="0">
                <a:effectLst>
                  <a:outerShdw blurRad="38100" dist="38100" dir="2700000" algn="tl">
                    <a:srgbClr val="000000">
                      <a:alpha val="43137"/>
                    </a:srgbClr>
                  </a:outerShdw>
                </a:effectLst>
              </a:rPr>
              <a:t>сердечно-сосудистой</a:t>
            </a:r>
            <a:r>
              <a:rPr lang="ru-RU" sz="2400" b="1" dirty="0" smtClean="0">
                <a:effectLst>
                  <a:outerShdw blurRad="38100" dist="38100" dir="2700000" algn="tl">
                    <a:srgbClr val="000000">
                      <a:alpha val="43137"/>
                    </a:srgbClr>
                  </a:outerShdw>
                </a:effectLst>
              </a:rPr>
              <a:t> системы</a:t>
            </a:r>
            <a:r>
              <a:rPr lang="ru-RU" sz="1800" b="1" dirty="0" smtClean="0">
                <a:effectLst>
                  <a:outerShdw blurRad="38100" dist="38100" dir="2700000" algn="tl">
                    <a:srgbClr val="000000">
                      <a:alpha val="43137"/>
                    </a:srgbClr>
                  </a:outerShdw>
                </a:effectLst>
              </a:rPr>
              <a:t>.</a:t>
            </a:r>
          </a:p>
          <a:p>
            <a:pPr>
              <a:buNone/>
            </a:pPr>
            <a:r>
              <a:rPr lang="ru-RU" sz="1800" b="1" dirty="0" smtClean="0"/>
              <a:t>Двигательные нарушения </a:t>
            </a:r>
            <a:r>
              <a:rPr lang="ru-RU" sz="1800" dirty="0" smtClean="0"/>
              <a:t>– одно из наиболее частых и тяжелых последствий инсульта. Восстановление утраченных движений является максимальным в течение двух-трех месяцев с момента инсульта, оно продолжается на протяжении года и наиболее существенно в первые шесть месяцев. Восстановление способности к самостоятельному передвижению наблюдается даже у больных, у которых инсульт приводит к полному отсутствию движений в конечностях с одной стороны (гемиплегии). При адекватной физиотерапии большинство таких больных начинают самостоятельно стоять и ходить, по крайней мере, через 3-6 месяцев после заболевания, что и составляет одну из главных целей реабилитации при грубой степени двигательных нарушений.</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15" y="406375"/>
            <a:ext cx="9721215" cy="7143800"/>
          </a:xfrm>
        </p:spPr>
        <p:style>
          <a:lnRef idx="2">
            <a:schemeClr val="accent2"/>
          </a:lnRef>
          <a:fillRef idx="1">
            <a:schemeClr val="lt1"/>
          </a:fillRef>
          <a:effectRef idx="0">
            <a:schemeClr val="accent2"/>
          </a:effectRef>
          <a:fontRef idx="minor">
            <a:schemeClr val="dk1"/>
          </a:fontRef>
        </p:style>
        <p:txBody>
          <a:bodyPr/>
          <a:lstStyle/>
          <a:p>
            <a:endParaRPr lang="ru-RU" sz="2000" dirty="0" smtClean="0"/>
          </a:p>
          <a:p>
            <a:r>
              <a:rPr lang="ru-RU" sz="1800" b="1" dirty="0" smtClean="0"/>
              <a:t>Лечебная гимнастика должна проводиться уже в первые дни с момента инсульта при отсутствии противопоказаний к физическим нагрузкам (например, инфаркт миокарда или аневризма мозговой артерии). Движения в парализованных конечностях следует проводить в течение нескольких (10-20) минут не менее трех раз в день, особое внимание следует уделить суставам (плечевому, локтевому, тазобедренному и голеностопному), в которых возможно раннее и значительное развитие воспаления и ограничения подвижности. Активные движения в </a:t>
            </a:r>
            <a:r>
              <a:rPr lang="ru-RU" sz="1800" b="1" dirty="0" err="1" smtClean="0"/>
              <a:t>паретичных</a:t>
            </a:r>
            <a:r>
              <a:rPr lang="ru-RU" sz="1800" b="1" dirty="0" smtClean="0"/>
              <a:t> конечностях необходимо тренировать сразу после их появления, постепенно увеличивая нагрузку. </a:t>
            </a:r>
          </a:p>
          <a:p>
            <a:r>
              <a:rPr lang="ru-RU" sz="1800" b="1" dirty="0" smtClean="0"/>
              <a:t>При отсутствии противопоказаний больные должны садиться в кровати уже через 2-3 дня после развития ишемического инсульта и через одну-две недели после возникновения внутримозгового кровоизлияния. Затем, если они уверенно сидят в кровати, больные могут сидеть в кресле или на стуле и обучаться стоянию, использованию инвалидной коляски. В дальнейшем следует обучать больных ходьбе, используя сначала специальные приспособления, а затем палочку. При проведении физиотерапии необходимо постепенное увеличение физических нагрузок. Если у больного имеется патология со стороны сердца (например, аритмия или стенокардия), то реабилитационная программа согласуется с кардиологом.</a:t>
            </a:r>
          </a:p>
          <a:p>
            <a:pPr>
              <a:buNone/>
            </a:pPr>
            <a:r>
              <a:rPr lang="ru-RU" sz="1800" b="1" dirty="0" smtClean="0"/>
              <a:t>     Для уменьшения болевых ощущений перед гимнастикой можно использовать локально обезболивающие мази или компрессы, массаж и рефлексотерапию</a:t>
            </a:r>
          </a:p>
          <a:p>
            <a:endParaRPr lang="ru-RU" sz="1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767" y="263499"/>
            <a:ext cx="9721215" cy="7072362"/>
          </a:xfrm>
        </p:spPr>
        <p:style>
          <a:lnRef idx="2">
            <a:schemeClr val="accent2"/>
          </a:lnRef>
          <a:fillRef idx="1">
            <a:schemeClr val="lt1"/>
          </a:fillRef>
          <a:effectRef idx="0">
            <a:schemeClr val="accent2"/>
          </a:effectRef>
          <a:fontRef idx="minor">
            <a:schemeClr val="dk1"/>
          </a:fontRef>
        </p:style>
        <p:txBody>
          <a:bodyPr/>
          <a:lstStyle/>
          <a:p>
            <a:r>
              <a:rPr lang="ru-RU" sz="2000" dirty="0" smtClean="0"/>
              <a:t> Если у больного после инсульта имеются речевые нарушения, рекомендуются логопедические занятия. Больной должен слышать речь других людей, радио, телевизор и иметь возможность общения с окружающими. Необходимо стимулировать больного к самостоятельной речи даже при грубой степени ее нарушения. Большое значение имеют чтение вслух, письмо, рисование и другие занятия, стимулирующие речевые функции. Эффективность восстановления речевых функций во многом определяется мотивацией больного и его активным участием в реабилитационном процессе, поэтому большое значение имеют положительные замечания врача и окружающих больного людей о его успехах в занятиях.</a:t>
            </a:r>
          </a:p>
          <a:p>
            <a:r>
              <a:rPr lang="ru-RU" sz="2000" dirty="0" smtClean="0"/>
              <a:t>Снижение памяти и интеллекта наблюдаются у значительной части больных после перенесенного инсульта.</a:t>
            </a:r>
          </a:p>
          <a:p>
            <a:r>
              <a:rPr lang="ru-RU" sz="2000" dirty="0" smtClean="0"/>
              <a:t>Депрессия возникает более чем у половины больных после перенесенного инсульта. Она значительно затрудняет процесс реабилитации больного, осложняет уход за ним и его контакт с окружающими людьми. Депрессия может проявляться головными болями и другими неврологическими нарушениями, которые иногда ошибочно расцениваются, как прогрессирование сосудистого поражения головного мозга у больного, перенесшего инсульт. Целесообразно рассказать больному, что многие люди, перенесшие инсульт, смогли постепенно восстановить утраченные способности, бытовые навыки и даже вернуться к прежней профессиональной деятельности.</a:t>
            </a:r>
          </a:p>
          <a:p>
            <a:endParaRPr lang="ru-RU" sz="2800"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4329" y="263499"/>
            <a:ext cx="9721215" cy="7335861"/>
          </a:xfrm>
        </p:spPr>
        <p:style>
          <a:lnRef idx="2">
            <a:schemeClr val="accent2"/>
          </a:lnRef>
          <a:fillRef idx="1">
            <a:schemeClr val="lt1"/>
          </a:fillRef>
          <a:effectRef idx="0">
            <a:schemeClr val="accent2"/>
          </a:effectRef>
          <a:fontRef idx="minor">
            <a:schemeClr val="dk1"/>
          </a:fontRef>
        </p:style>
        <p:txBody>
          <a:bodyPr/>
          <a:lstStyle/>
          <a:p>
            <a:r>
              <a:rPr lang="ru-RU" sz="2000" dirty="0" smtClean="0"/>
              <a:t>Одним из важных направлений лечения больных, перенесших инсульт, является профилактика повторного инсульта. Риск повторного инсульта повышен при наличии артериальной гипертонии, аритмии, патологии клапанов сердца, застойной сердечной недостаточности, сахарного диабета.</a:t>
            </a:r>
          </a:p>
          <a:p>
            <a:r>
              <a:rPr lang="ru-RU" sz="2000" dirty="0" smtClean="0"/>
              <a:t>Профилактика повторного инсульта должна начинаться как можно скорее и продолжаться не менее 4-х лет. Большое значение имеет поддержание здорового образа жизни, что включает отказ от курения или уменьшение количества выкуриваемых сигарет, отказ от употребления наркотиков и алкоголя, адекватную физическую активность и снижение избыточного веса. Целесообразно уменьшить потребление продуктов, содержащих большое количество холестерина (сливочное масло, яйца, жирный творог и др.), и увеличить в рационе количество свежих овощей и фруктов. </a:t>
            </a:r>
          </a:p>
          <a:p>
            <a:r>
              <a:rPr lang="ru-RU" sz="2000" dirty="0" smtClean="0"/>
              <a:t>Артериальная гипертония – наиболее важный корригируемый фактор риска инсульта.</a:t>
            </a:r>
          </a:p>
          <a:p>
            <a:r>
              <a:rPr lang="ru-RU" sz="2000" dirty="0" smtClean="0"/>
              <a:t>Больным, перенесшим инсульт и имеющим артериальную гипертонию, можно рекомендовать уменьшение потребления соли с пищей, поскольку это может снизить артериальное давление и вследствие этого уменьшить дозу гипотензивных препаратов, прием которых способен вызвать нежелательные побочные эффекты. Если у больного избыточный вес, то рекомендуется достижение и поддержание идеально массы тела. что требует снижения общей калорийности пищи и регулярных физических нагрузок (занятия лечебной гимнастикой, пешие прогулки), интенсивность которых индивидуальна.</a:t>
            </a:r>
          </a:p>
          <a:p>
            <a:endParaRPr lang="ru-RU"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davlenie_pri_insulte"/>
          <p:cNvPicPr>
            <a:picLocks noChangeAspect="1" noChangeArrowheads="1"/>
          </p:cNvPicPr>
          <p:nvPr/>
        </p:nvPicPr>
        <p:blipFill>
          <a:blip r:embed="rId3"/>
          <a:srcRect/>
          <a:stretch>
            <a:fillRect/>
          </a:stretch>
        </p:blipFill>
        <p:spPr bwMode="auto">
          <a:xfrm>
            <a:off x="6075764" y="1829330"/>
            <a:ext cx="4472466" cy="3899311"/>
          </a:xfrm>
          <a:prstGeom prst="rect">
            <a:avLst/>
          </a:prstGeom>
          <a:noFill/>
        </p:spPr>
      </p:pic>
      <p:sp>
        <p:nvSpPr>
          <p:cNvPr id="2" name="Заголовок 1"/>
          <p:cNvSpPr>
            <a:spLocks noGrp="1"/>
          </p:cNvSpPr>
          <p:nvPr>
            <p:ph type="title" idx="4294967295"/>
          </p:nvPr>
        </p:nvSpPr>
        <p:spPr>
          <a:xfrm>
            <a:off x="553196" y="729169"/>
            <a:ext cx="9721215" cy="1333439"/>
          </a:xfrm>
        </p:spPr>
        <p:txBody>
          <a:bodyPr>
            <a:normAutofit/>
          </a:bodyPr>
          <a:lstStyle/>
          <a:p>
            <a:pPr algn="ctr"/>
            <a:r>
              <a:rPr lang="ru-RU" sz="2700" b="1" dirty="0">
                <a:solidFill>
                  <a:srgbClr val="660033"/>
                </a:solidFill>
                <a:latin typeface="Bookman Old Style" pitchFamily="18" charset="0"/>
              </a:rPr>
              <a:t>Инсульт (ОНМК)</a:t>
            </a:r>
            <a:r>
              <a:rPr lang="ru-RU" sz="2700" b="1" dirty="0">
                <a:latin typeface="Bookman Old Style" pitchFamily="18" charset="0"/>
              </a:rPr>
              <a:t> </a:t>
            </a:r>
            <a:r>
              <a:rPr lang="ru-RU" sz="2700" dirty="0">
                <a:latin typeface="Bookman Old Style" pitchFamily="18" charset="0"/>
              </a:rPr>
              <a:t>– внезапное нарушение кровообращения в головном мозге. </a:t>
            </a:r>
            <a:r>
              <a:rPr lang="ru-RU" sz="2300" dirty="0"/>
              <a:t/>
            </a:r>
            <a:br>
              <a:rPr lang="ru-RU" sz="2300" dirty="0"/>
            </a:br>
            <a:endParaRPr lang="ru-RU" sz="2300" dirty="0"/>
          </a:p>
        </p:txBody>
      </p:sp>
      <p:sp>
        <p:nvSpPr>
          <p:cNvPr id="17410" name="Содержимое 2"/>
          <p:cNvSpPr>
            <a:spLocks noGrp="1"/>
          </p:cNvSpPr>
          <p:nvPr>
            <p:ph idx="4294967295"/>
          </p:nvPr>
        </p:nvSpPr>
        <p:spPr>
          <a:xfrm>
            <a:off x="540067" y="2246275"/>
            <a:ext cx="6210786" cy="5091311"/>
          </a:xfrm>
        </p:spPr>
        <p:txBody>
          <a:bodyPr/>
          <a:lstStyle/>
          <a:p>
            <a:r>
              <a:rPr lang="ru-RU" sz="2300" dirty="0" smtClean="0"/>
              <a:t>Страдает мозг, необычайно чувствительный к недостатку крови и кислорода, частично или полностью поражается центральная нервная система. Для многих это может закончиться инсультом. </a:t>
            </a:r>
          </a:p>
          <a:p>
            <a:pPr>
              <a:buNone/>
            </a:pPr>
            <a:r>
              <a:rPr lang="ru-RU" sz="2300" dirty="0" smtClean="0"/>
              <a:t>    Нарушение мозгового кровообращения – настоящее бедствие для организма. Почти полумиллиону россиян медики ежегодно ставят этот диагноз. В течение первого месяца умирают 24% больных, в первый год – еще не менее 30%</a:t>
            </a:r>
          </a:p>
        </p:txBody>
      </p:sp>
    </p:spTree>
  </p:cSld>
  <p:clrMapOvr>
    <a:masterClrMapping/>
  </p:clrMapOvr>
  <p:transition spd="slow">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ChangeAspect="1"/>
          </p:cNvGraphicFramePr>
          <p:nvPr/>
        </p:nvGraphicFramePr>
        <p:xfrm>
          <a:off x="493713" y="762000"/>
          <a:ext cx="9812337" cy="6430963"/>
        </p:xfrm>
        <a:graphic>
          <a:graphicData uri="http://schemas.openxmlformats.org/presentationml/2006/ole">
            <mc:AlternateContent xmlns:mc="http://schemas.openxmlformats.org/markup-compatibility/2006">
              <mc:Choice xmlns:v="urn:schemas-microsoft-com:vml" Requires="v">
                <p:oleObj spid="_x0000_s89094" name="Документ" r:id="rId3" imgW="9812305" imgH="6430776" progId="Word.Document.12">
                  <p:embed/>
                </p:oleObj>
              </mc:Choice>
              <mc:Fallback>
                <p:oleObj name="Документ" r:id="rId3" imgW="9812305" imgH="6430776"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3" y="762000"/>
                        <a:ext cx="9812337" cy="6430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noChangeAspect="1"/>
          </p:cNvGraphicFramePr>
          <p:nvPr>
            <p:ph idx="1"/>
          </p:nvPr>
        </p:nvGraphicFramePr>
        <p:xfrm>
          <a:off x="614329" y="406375"/>
          <a:ext cx="9572692" cy="6391299"/>
        </p:xfrm>
        <a:graphic>
          <a:graphicData uri="http://schemas.openxmlformats.org/presentationml/2006/ole">
            <mc:AlternateContent xmlns:mc="http://schemas.openxmlformats.org/markup-compatibility/2006">
              <mc:Choice xmlns:v="urn:schemas-microsoft-com:vml" Requires="v">
                <p:oleObj spid="_x0000_s105479" name="Документ" r:id="rId3" imgW="6471357" imgH="4440831" progId="Word.Document.12">
                  <p:embed/>
                </p:oleObj>
              </mc:Choice>
              <mc:Fallback>
                <p:oleObj name="Документ" r:id="rId3" imgW="6471357" imgH="4440831" progId="Word.Document.12">
                  <p:embed/>
                  <p:pic>
                    <p:nvPicPr>
                      <p:cNvPr id="0" name="Содержимое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29" y="406375"/>
                        <a:ext cx="9572692" cy="63912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Прямая соединительная линия 7"/>
          <p:cNvCxnSpPr/>
          <p:nvPr/>
        </p:nvCxnSpPr>
        <p:spPr bwMode="auto">
          <a:xfrm rot="5400000">
            <a:off x="-2314629" y="3335333"/>
            <a:ext cx="585791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noChangeAspect="1"/>
          </p:cNvGraphicFramePr>
          <p:nvPr>
            <p:ph idx="1"/>
          </p:nvPr>
        </p:nvGraphicFramePr>
        <p:xfrm>
          <a:off x="471453" y="263498"/>
          <a:ext cx="9929882" cy="7693051"/>
        </p:xfrm>
        <a:graphic>
          <a:graphicData uri="http://schemas.openxmlformats.org/presentationml/2006/ole">
            <mc:AlternateContent xmlns:mc="http://schemas.openxmlformats.org/markup-compatibility/2006">
              <mc:Choice xmlns:v="urn:schemas-microsoft-com:vml" Requires="v">
                <p:oleObj spid="_x0000_s106501" name="Документ" r:id="rId3" imgW="6520197" imgH="9219160" progId="Word.Document.12">
                  <p:embed/>
                </p:oleObj>
              </mc:Choice>
              <mc:Fallback>
                <p:oleObj name="Документ" r:id="rId3" imgW="6520197" imgH="9219160" progId="Word.Document.12">
                  <p:embed/>
                  <p:pic>
                    <p:nvPicPr>
                      <p:cNvPr id="0" name="Содержимое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53" y="263498"/>
                        <a:ext cx="9929882" cy="76930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Примечание  анкете 500</a:t>
            </a:r>
            <a:endParaRPr lang="ru-RU" dirty="0"/>
          </a:p>
        </p:txBody>
      </p:sp>
      <p:sp>
        <p:nvSpPr>
          <p:cNvPr id="3" name="Содержимое 2"/>
          <p:cNvSpPr>
            <a:spLocks noGrp="1"/>
          </p:cNvSpPr>
          <p:nvPr>
            <p:ph idx="1"/>
          </p:nvPr>
        </p:nvSpPr>
        <p:spPr/>
        <p:txBody>
          <a:bodyPr/>
          <a:lstStyle/>
          <a:p>
            <a:r>
              <a:rPr lang="ru-RU" dirty="0" smtClean="0"/>
              <a:t>Если у Вас 100 - 150 баллов - подумайте об изменении образа жизни и режима питания. </a:t>
            </a:r>
          </a:p>
          <a:p>
            <a:r>
              <a:rPr lang="ru-RU" dirty="0" smtClean="0"/>
              <a:t>Если у Вас 150 - 300 баллов - Вам не следует пренебрегать обследованием и лечением. </a:t>
            </a:r>
          </a:p>
          <a:p>
            <a:r>
              <a:rPr lang="ru-RU" dirty="0" smtClean="0"/>
              <a:t>Если у Вас 300 - 500 баллов - Вы в группе высокого риска, Вам необходимо углубленное обследование и разработка индивидуальных мер предупреждения острых заболеваний </a:t>
            </a:r>
            <a:r>
              <a:rPr lang="ru-RU" dirty="0" err="1" smtClean="0"/>
              <a:t>сердечно-сосудистой</a:t>
            </a:r>
            <a:r>
              <a:rPr lang="ru-RU" dirty="0" smtClean="0"/>
              <a:t> системы.</a:t>
            </a:r>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endParaRPr lang="ru-RU"/>
          </a:p>
        </p:txBody>
      </p:sp>
      <p:sp>
        <p:nvSpPr>
          <p:cNvPr id="71683" name="Rectangle 3"/>
          <p:cNvSpPr>
            <a:spLocks noGrp="1"/>
          </p:cNvSpPr>
          <p:nvPr>
            <p:ph type="body" idx="1"/>
          </p:nvPr>
        </p:nvSpPr>
        <p:spPr/>
        <p:txBody>
          <a:bodyPr/>
          <a:lstStyle/>
          <a:p>
            <a:endParaRPr lang="ru-RU"/>
          </a:p>
        </p:txBody>
      </p:sp>
      <p:pic>
        <p:nvPicPr>
          <p:cNvPr id="71685" name="Picture 5" descr="Берегите себя и своих близких!"/>
          <p:cNvPicPr>
            <a:picLocks noChangeAspect="1" noChangeArrowheads="1"/>
          </p:cNvPicPr>
          <p:nvPr/>
        </p:nvPicPr>
        <p:blipFill>
          <a:blip r:embed="rId2"/>
          <a:srcRect/>
          <a:stretch>
            <a:fillRect/>
          </a:stretch>
        </p:blipFill>
        <p:spPr bwMode="auto">
          <a:xfrm>
            <a:off x="0" y="1"/>
            <a:ext cx="10801350" cy="795654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gomed01\Saved Games\Desktop\атака.jpg"/>
          <p:cNvPicPr>
            <a:picLocks noChangeAspect="1" noChangeArrowheads="1"/>
          </p:cNvPicPr>
          <p:nvPr/>
        </p:nvPicPr>
        <p:blipFill>
          <a:blip r:embed="rId2"/>
          <a:srcRect/>
          <a:stretch>
            <a:fillRect/>
          </a:stretch>
        </p:blipFill>
        <p:spPr bwMode="auto">
          <a:xfrm>
            <a:off x="0" y="1"/>
            <a:ext cx="10801350" cy="79565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90667" y="0"/>
            <a:ext cx="9721215" cy="984492"/>
          </a:xfrm>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ru-RU" kern="1200" dirty="0">
                <a:effectLst>
                  <a:outerShdw blurRad="38100" dist="38100" dir="2700000" algn="tl">
                    <a:srgbClr val="000000">
                      <a:alpha val="43137"/>
                    </a:srgbClr>
                  </a:outerShdw>
                </a:effectLst>
                <a:latin typeface="+mj-lt"/>
                <a:ea typeface="+mj-ea"/>
                <a:cs typeface="+mj-cs"/>
              </a:rPr>
              <a:t>ФАКТОРЫ РИСКА</a:t>
            </a:r>
          </a:p>
        </p:txBody>
      </p:sp>
      <p:sp>
        <p:nvSpPr>
          <p:cNvPr id="7" name="Овал 6"/>
          <p:cNvSpPr/>
          <p:nvPr/>
        </p:nvSpPr>
        <p:spPr bwMode="auto">
          <a:xfrm>
            <a:off x="337507" y="1085464"/>
            <a:ext cx="2615970" cy="2479552"/>
          </a:xfrm>
          <a:prstGeom prst="ellipse">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03044" tIns="51521" rIns="103044" bIns="51521" numCol="1" rtlCol="0" anchor="t" anchorCtr="0" compatLnSpc="1">
            <a:prstTxWarp prst="textNoShape">
              <a:avLst/>
            </a:prstTxWarp>
          </a:bodyPr>
          <a:lstStyle/>
          <a:p>
            <a:pPr algn="ctr" defTabSz="1030437"/>
            <a:r>
              <a:rPr lang="ru-RU" sz="2700" b="1" dirty="0" smtClean="0">
                <a:latin typeface="+mj-lt"/>
              </a:rPr>
              <a:t>Что нельзя изменить?</a:t>
            </a:r>
          </a:p>
        </p:txBody>
      </p:sp>
      <p:cxnSp>
        <p:nvCxnSpPr>
          <p:cNvPr id="9" name="Прямая соединительная линия 8"/>
          <p:cNvCxnSpPr>
            <a:stCxn id="7" idx="6"/>
          </p:cNvCxnSpPr>
          <p:nvPr/>
        </p:nvCxnSpPr>
        <p:spPr bwMode="auto">
          <a:xfrm flipV="1">
            <a:off x="2953478" y="1333422"/>
            <a:ext cx="2025267" cy="9918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Прямая соединительная линия 10"/>
          <p:cNvCxnSpPr>
            <a:stCxn id="7" idx="6"/>
          </p:cNvCxnSpPr>
          <p:nvPr/>
        </p:nvCxnSpPr>
        <p:spPr bwMode="auto">
          <a:xfrm flipV="1">
            <a:off x="2953478" y="1911982"/>
            <a:ext cx="2109653" cy="41325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Прямая соединительная линия 12"/>
          <p:cNvCxnSpPr>
            <a:stCxn id="7" idx="6"/>
            <a:endCxn id="38" idx="1"/>
          </p:cNvCxnSpPr>
          <p:nvPr/>
        </p:nvCxnSpPr>
        <p:spPr bwMode="auto">
          <a:xfrm flipV="1">
            <a:off x="2953477" y="2267810"/>
            <a:ext cx="3291061" cy="574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p:cNvSpPr txBox="1"/>
          <p:nvPr/>
        </p:nvSpPr>
        <p:spPr>
          <a:xfrm>
            <a:off x="4978745" y="1085465"/>
            <a:ext cx="928247" cy="457991"/>
          </a:xfrm>
          <a:prstGeom prst="rect">
            <a:avLst/>
          </a:prstGeom>
          <a:noFill/>
        </p:spPr>
        <p:txBody>
          <a:bodyPr wrap="square" lIns="103044" tIns="51521" rIns="103044" bIns="51521" rtlCol="0">
            <a:spAutoFit/>
          </a:bodyPr>
          <a:lstStyle/>
          <a:p>
            <a:r>
              <a:rPr lang="ru-RU" sz="2300" b="1" i="1" dirty="0" smtClean="0">
                <a:solidFill>
                  <a:srgbClr val="C00000"/>
                </a:solidFill>
                <a:effectLst>
                  <a:outerShdw blurRad="38100" dist="38100" dir="2700000" algn="tl">
                    <a:srgbClr val="000000">
                      <a:alpha val="43137"/>
                    </a:srgbClr>
                  </a:outerShdw>
                </a:effectLst>
              </a:rPr>
              <a:t>Пол</a:t>
            </a:r>
            <a:endParaRPr lang="ru-RU" sz="2300" b="1" i="1" dirty="0">
              <a:solidFill>
                <a:srgbClr val="C00000"/>
              </a:solidFill>
              <a:effectLst>
                <a:outerShdw blurRad="38100" dist="38100" dir="2700000" algn="tl">
                  <a:srgbClr val="000000">
                    <a:alpha val="43137"/>
                  </a:srgbClr>
                </a:outerShdw>
              </a:effectLst>
            </a:endParaRPr>
          </a:p>
        </p:txBody>
      </p:sp>
      <p:sp>
        <p:nvSpPr>
          <p:cNvPr id="30" name="TextBox 29"/>
          <p:cNvSpPr txBox="1"/>
          <p:nvPr/>
        </p:nvSpPr>
        <p:spPr>
          <a:xfrm>
            <a:off x="5063131" y="1664027"/>
            <a:ext cx="1687723" cy="381047"/>
          </a:xfrm>
          <a:prstGeom prst="rect">
            <a:avLst/>
          </a:prstGeom>
          <a:noFill/>
        </p:spPr>
        <p:txBody>
          <a:bodyPr wrap="square" lIns="103044" tIns="51521" rIns="103044" bIns="51521" rtlCol="0">
            <a:spAutoFit/>
          </a:bodyPr>
          <a:lstStyle/>
          <a:p>
            <a:r>
              <a:rPr lang="ru-RU" b="1" i="1" dirty="0" smtClean="0">
                <a:solidFill>
                  <a:srgbClr val="C00000"/>
                </a:solidFill>
                <a:effectLst>
                  <a:outerShdw blurRad="38100" dist="38100" dir="2700000" algn="tl">
                    <a:srgbClr val="000000">
                      <a:alpha val="43137"/>
                    </a:srgbClr>
                  </a:outerShdw>
                </a:effectLst>
              </a:rPr>
              <a:t>Возраст</a:t>
            </a:r>
            <a:endParaRPr lang="ru-RU" b="1" i="1" dirty="0">
              <a:solidFill>
                <a:srgbClr val="C00000"/>
              </a:solidFill>
              <a:effectLst>
                <a:outerShdw blurRad="38100" dist="38100" dir="2700000" algn="tl">
                  <a:srgbClr val="000000">
                    <a:alpha val="43137"/>
                  </a:srgbClr>
                </a:outerShdw>
              </a:effectLst>
            </a:endParaRPr>
          </a:p>
        </p:txBody>
      </p:sp>
      <p:sp>
        <p:nvSpPr>
          <p:cNvPr id="38" name="TextBox 37"/>
          <p:cNvSpPr txBox="1"/>
          <p:nvPr/>
        </p:nvSpPr>
        <p:spPr>
          <a:xfrm>
            <a:off x="6244538" y="2077286"/>
            <a:ext cx="3206673" cy="381047"/>
          </a:xfrm>
          <a:prstGeom prst="rect">
            <a:avLst/>
          </a:prstGeom>
          <a:noFill/>
        </p:spPr>
        <p:txBody>
          <a:bodyPr wrap="square" lIns="103044" tIns="51521" rIns="103044" bIns="51521" rtlCol="0">
            <a:spAutoFit/>
          </a:bodyPr>
          <a:lstStyle/>
          <a:p>
            <a:r>
              <a:rPr lang="ru-RU" b="1" i="1" dirty="0" smtClean="0">
                <a:solidFill>
                  <a:srgbClr val="C00000"/>
                </a:solidFill>
                <a:effectLst>
                  <a:outerShdw blurRad="38100" dist="38100" dir="2700000" algn="tl">
                    <a:srgbClr val="000000">
                      <a:alpha val="43137"/>
                    </a:srgbClr>
                  </a:outerShdw>
                </a:effectLst>
              </a:rPr>
              <a:t>Наследственность</a:t>
            </a:r>
            <a:endParaRPr lang="ru-RU" b="1" i="1" dirty="0">
              <a:solidFill>
                <a:srgbClr val="C00000"/>
              </a:solidFill>
              <a:effectLst>
                <a:outerShdw blurRad="38100" dist="38100" dir="2700000" algn="tl">
                  <a:srgbClr val="000000">
                    <a:alpha val="43137"/>
                  </a:srgbClr>
                </a:outerShdw>
              </a:effectLst>
            </a:endParaRPr>
          </a:p>
        </p:txBody>
      </p:sp>
      <p:sp>
        <p:nvSpPr>
          <p:cNvPr id="105" name="Овал 104"/>
          <p:cNvSpPr/>
          <p:nvPr/>
        </p:nvSpPr>
        <p:spPr bwMode="auto">
          <a:xfrm>
            <a:off x="7594715" y="3895624"/>
            <a:ext cx="2953515" cy="3223418"/>
          </a:xfrm>
          <a:prstGeom prst="ellipse">
            <a:avLst/>
          </a:prstGeom>
          <a:solidFill>
            <a:srgbClr val="CCCCFF"/>
          </a:solidFill>
          <a:ln w="9525" cap="flat" cmpd="sng" algn="ctr">
            <a:solidFill>
              <a:schemeClr val="tx1"/>
            </a:solidFill>
            <a:prstDash val="solid"/>
            <a:round/>
            <a:headEnd type="none" w="med" len="med"/>
            <a:tailEnd type="none" w="med" len="med"/>
          </a:ln>
          <a:effectLst/>
        </p:spPr>
        <p:txBody>
          <a:bodyPr vert="horz" wrap="square" lIns="103044" tIns="51521" rIns="103044" bIns="51521" numCol="1" rtlCol="0" anchor="t" anchorCtr="0" compatLnSpc="1">
            <a:prstTxWarp prst="textNoShape">
              <a:avLst/>
            </a:prstTxWarp>
          </a:bodyPr>
          <a:lstStyle/>
          <a:p>
            <a:pPr algn="ctr" defTabSz="1030437"/>
            <a:endParaRPr lang="ru-RU" sz="2700" b="1" dirty="0" smtClean="0">
              <a:latin typeface="+mj-lt"/>
            </a:endParaRPr>
          </a:p>
          <a:p>
            <a:pPr algn="ctr" defTabSz="1030437"/>
            <a:r>
              <a:rPr lang="ru-RU" sz="2700" b="1" dirty="0" smtClean="0">
                <a:latin typeface="+mj-lt"/>
              </a:rPr>
              <a:t>На что можно повлиять?</a:t>
            </a:r>
          </a:p>
        </p:txBody>
      </p:sp>
      <p:cxnSp>
        <p:nvCxnSpPr>
          <p:cNvPr id="107" name="Прямая соединительная линия 106"/>
          <p:cNvCxnSpPr>
            <a:stCxn id="105" idx="2"/>
          </p:cNvCxnSpPr>
          <p:nvPr/>
        </p:nvCxnSpPr>
        <p:spPr bwMode="auto">
          <a:xfrm rot="10800000">
            <a:off x="5147517" y="5466028"/>
            <a:ext cx="2447198" cy="4130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Прямая соединительная линия 108"/>
          <p:cNvCxnSpPr>
            <a:stCxn id="105" idx="2"/>
          </p:cNvCxnSpPr>
          <p:nvPr/>
        </p:nvCxnSpPr>
        <p:spPr bwMode="auto">
          <a:xfrm rot="10800000" flipV="1">
            <a:off x="5231903" y="5507332"/>
            <a:ext cx="2362812" cy="6198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Прямая соединительная линия 110"/>
          <p:cNvCxnSpPr>
            <a:stCxn id="105" idx="2"/>
          </p:cNvCxnSpPr>
          <p:nvPr/>
        </p:nvCxnSpPr>
        <p:spPr bwMode="auto">
          <a:xfrm rot="10800000">
            <a:off x="5231903" y="4722163"/>
            <a:ext cx="2362812" cy="78517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3" name="Прямая соединительная линия 112"/>
          <p:cNvCxnSpPr>
            <a:stCxn id="105" idx="2"/>
          </p:cNvCxnSpPr>
          <p:nvPr/>
        </p:nvCxnSpPr>
        <p:spPr bwMode="auto">
          <a:xfrm rot="10800000">
            <a:off x="5485063" y="3978298"/>
            <a:ext cx="2109653" cy="15290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Прямая соединительная линия 114"/>
          <p:cNvCxnSpPr>
            <a:stCxn id="105" idx="2"/>
          </p:cNvCxnSpPr>
          <p:nvPr/>
        </p:nvCxnSpPr>
        <p:spPr bwMode="auto">
          <a:xfrm rot="10800000" flipV="1">
            <a:off x="4894359" y="5507333"/>
            <a:ext cx="2700356" cy="12811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Прямая соединительная линия 118"/>
          <p:cNvCxnSpPr>
            <a:stCxn id="105" idx="2"/>
          </p:cNvCxnSpPr>
          <p:nvPr/>
        </p:nvCxnSpPr>
        <p:spPr bwMode="auto">
          <a:xfrm rot="10800000" flipV="1">
            <a:off x="6075765" y="5507332"/>
            <a:ext cx="1518950" cy="19423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Прямая соединительная линия 120"/>
          <p:cNvCxnSpPr>
            <a:stCxn id="105" idx="2"/>
          </p:cNvCxnSpPr>
          <p:nvPr/>
        </p:nvCxnSpPr>
        <p:spPr bwMode="auto">
          <a:xfrm rot="10800000">
            <a:off x="6497697" y="3399735"/>
            <a:ext cx="1097019" cy="210759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7" name="TextBox 156"/>
          <p:cNvSpPr txBox="1"/>
          <p:nvPr/>
        </p:nvSpPr>
        <p:spPr>
          <a:xfrm>
            <a:off x="5653835" y="2903803"/>
            <a:ext cx="2784743" cy="381047"/>
          </a:xfrm>
          <a:prstGeom prst="rect">
            <a:avLst/>
          </a:prstGeom>
          <a:noFill/>
        </p:spPr>
        <p:txBody>
          <a:bodyPr wrap="squar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Курение</a:t>
            </a:r>
            <a:endParaRPr lang="ru-RU" b="1" i="1" dirty="0">
              <a:solidFill>
                <a:srgbClr val="008080"/>
              </a:solidFill>
              <a:effectLst>
                <a:outerShdw blurRad="38100" dist="38100" dir="2700000" algn="tl">
                  <a:srgbClr val="000000">
                    <a:alpha val="43137"/>
                  </a:srgbClr>
                </a:outerShdw>
              </a:effectLst>
            </a:endParaRPr>
          </a:p>
        </p:txBody>
      </p:sp>
      <p:sp>
        <p:nvSpPr>
          <p:cNvPr id="160" name="TextBox 159"/>
          <p:cNvSpPr txBox="1"/>
          <p:nvPr/>
        </p:nvSpPr>
        <p:spPr>
          <a:xfrm>
            <a:off x="4556815" y="3482366"/>
            <a:ext cx="1318020" cy="381047"/>
          </a:xfrm>
          <a:prstGeom prst="rect">
            <a:avLst/>
          </a:prstGeom>
          <a:noFill/>
        </p:spPr>
        <p:txBody>
          <a:bodyPr wrap="non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Алкоголь</a:t>
            </a:r>
            <a:endParaRPr lang="ru-RU" b="1" i="1" dirty="0">
              <a:solidFill>
                <a:srgbClr val="008080"/>
              </a:solidFill>
              <a:effectLst>
                <a:outerShdw blurRad="38100" dist="38100" dir="2700000" algn="tl">
                  <a:srgbClr val="000000">
                    <a:alpha val="43137"/>
                  </a:srgbClr>
                </a:outerShdw>
              </a:effectLst>
            </a:endParaRPr>
          </a:p>
        </p:txBody>
      </p:sp>
      <p:sp>
        <p:nvSpPr>
          <p:cNvPr id="161" name="TextBox 160"/>
          <p:cNvSpPr txBox="1"/>
          <p:nvPr/>
        </p:nvSpPr>
        <p:spPr>
          <a:xfrm>
            <a:off x="3206638" y="6044568"/>
            <a:ext cx="1907027" cy="381047"/>
          </a:xfrm>
          <a:prstGeom prst="rect">
            <a:avLst/>
          </a:prstGeom>
          <a:noFill/>
        </p:spPr>
        <p:txBody>
          <a:bodyPr wrap="non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Атеросклероз</a:t>
            </a:r>
            <a:endParaRPr lang="ru-RU" b="1" i="1" dirty="0">
              <a:solidFill>
                <a:srgbClr val="008080"/>
              </a:solidFill>
              <a:effectLst>
                <a:outerShdw blurRad="38100" dist="38100" dir="2700000" algn="tl">
                  <a:srgbClr val="000000">
                    <a:alpha val="43137"/>
                  </a:srgbClr>
                </a:outerShdw>
              </a:effectLst>
            </a:endParaRPr>
          </a:p>
        </p:txBody>
      </p:sp>
      <p:sp>
        <p:nvSpPr>
          <p:cNvPr id="162" name="TextBox 161"/>
          <p:cNvSpPr txBox="1"/>
          <p:nvPr/>
        </p:nvSpPr>
        <p:spPr>
          <a:xfrm>
            <a:off x="2615933" y="7284345"/>
            <a:ext cx="3444564" cy="381047"/>
          </a:xfrm>
          <a:prstGeom prst="rect">
            <a:avLst/>
          </a:prstGeom>
          <a:noFill/>
        </p:spPr>
        <p:txBody>
          <a:bodyPr wrap="non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Артериальная</a:t>
            </a:r>
            <a:r>
              <a:rPr lang="ru-RU" dirty="0" smtClean="0"/>
              <a:t> </a:t>
            </a:r>
            <a:r>
              <a:rPr lang="ru-RU" b="1" i="1" dirty="0" smtClean="0">
                <a:solidFill>
                  <a:srgbClr val="008080"/>
                </a:solidFill>
                <a:effectLst>
                  <a:outerShdw blurRad="38100" dist="38100" dir="2700000" algn="tl">
                    <a:srgbClr val="000000">
                      <a:alpha val="43137"/>
                    </a:srgbClr>
                  </a:outerShdw>
                </a:effectLst>
              </a:rPr>
              <a:t>гипертония</a:t>
            </a:r>
            <a:endParaRPr lang="ru-RU" b="1" i="1" dirty="0">
              <a:solidFill>
                <a:srgbClr val="008080"/>
              </a:solidFill>
              <a:effectLst>
                <a:outerShdw blurRad="38100" dist="38100" dir="2700000" algn="tl">
                  <a:srgbClr val="000000">
                    <a:alpha val="43137"/>
                  </a:srgbClr>
                </a:outerShdw>
              </a:effectLst>
            </a:endParaRPr>
          </a:p>
        </p:txBody>
      </p:sp>
      <p:sp>
        <p:nvSpPr>
          <p:cNvPr id="164" name="TextBox 163"/>
          <p:cNvSpPr txBox="1"/>
          <p:nvPr/>
        </p:nvSpPr>
        <p:spPr>
          <a:xfrm>
            <a:off x="2784705" y="6705783"/>
            <a:ext cx="2615970" cy="381047"/>
          </a:xfrm>
          <a:prstGeom prst="rect">
            <a:avLst/>
          </a:prstGeom>
          <a:noFill/>
        </p:spPr>
        <p:txBody>
          <a:bodyPr wrap="squar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Гиподинамия</a:t>
            </a:r>
            <a:endParaRPr lang="ru-RU" b="1" i="1" dirty="0">
              <a:solidFill>
                <a:srgbClr val="008080"/>
              </a:solidFill>
              <a:effectLst>
                <a:outerShdw blurRad="38100" dist="38100" dir="2700000" algn="tl">
                  <a:srgbClr val="000000">
                    <a:alpha val="43137"/>
                  </a:srgbClr>
                </a:outerShdw>
              </a:effectLst>
            </a:endParaRPr>
          </a:p>
        </p:txBody>
      </p:sp>
      <p:sp>
        <p:nvSpPr>
          <p:cNvPr id="165" name="TextBox 164"/>
          <p:cNvSpPr txBox="1"/>
          <p:nvPr/>
        </p:nvSpPr>
        <p:spPr>
          <a:xfrm>
            <a:off x="3544180" y="5218052"/>
            <a:ext cx="1376690" cy="381047"/>
          </a:xfrm>
          <a:prstGeom prst="rect">
            <a:avLst/>
          </a:prstGeom>
          <a:noFill/>
        </p:spPr>
        <p:txBody>
          <a:bodyPr wrap="non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Ожирение</a:t>
            </a:r>
            <a:endParaRPr lang="ru-RU" b="1" i="1" dirty="0">
              <a:solidFill>
                <a:srgbClr val="008080"/>
              </a:solidFill>
              <a:effectLst>
                <a:outerShdw blurRad="38100" dist="38100" dir="2700000" algn="tl">
                  <a:srgbClr val="000000">
                    <a:alpha val="43137"/>
                  </a:srgbClr>
                </a:outerShdw>
              </a:effectLst>
            </a:endParaRPr>
          </a:p>
        </p:txBody>
      </p:sp>
      <p:sp>
        <p:nvSpPr>
          <p:cNvPr id="166" name="TextBox 165"/>
          <p:cNvSpPr txBox="1"/>
          <p:nvPr/>
        </p:nvSpPr>
        <p:spPr>
          <a:xfrm>
            <a:off x="3881725" y="4308883"/>
            <a:ext cx="1120210" cy="381047"/>
          </a:xfrm>
          <a:prstGeom prst="rect">
            <a:avLst/>
          </a:prstGeom>
          <a:noFill/>
        </p:spPr>
        <p:txBody>
          <a:bodyPr wrap="none" lIns="103044" tIns="51521" rIns="103044" bIns="51521" rtlCol="0">
            <a:spAutoFit/>
          </a:bodyPr>
          <a:lstStyle/>
          <a:p>
            <a:r>
              <a:rPr lang="ru-RU" b="1" i="1" dirty="0" smtClean="0">
                <a:solidFill>
                  <a:srgbClr val="008080"/>
                </a:solidFill>
                <a:effectLst>
                  <a:outerShdw blurRad="38100" dist="38100" dir="2700000" algn="tl">
                    <a:srgbClr val="000000">
                      <a:alpha val="43137"/>
                    </a:srgbClr>
                  </a:outerShdw>
                </a:effectLst>
              </a:rPr>
              <a:t>Диабет</a:t>
            </a:r>
            <a:endParaRPr lang="ru-RU" b="1" i="1" dirty="0">
              <a:solidFill>
                <a:srgbClr val="008080"/>
              </a:solidFill>
              <a:effectLst>
                <a:outerShdw blurRad="38100" dist="38100" dir="2700000" algn="tl">
                  <a:srgbClr val="000000">
                    <a:alpha val="43137"/>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4294967295"/>
          </p:nvPr>
        </p:nvGraphicFramePr>
        <p:xfrm>
          <a:off x="421894" y="341600"/>
          <a:ext cx="10041951" cy="7273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Поток">
  <a:themeElements>
    <a:clrScheme name="1_Поток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Поток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1940</TotalTime>
  <Words>4101</Words>
  <Application>Microsoft Office PowerPoint</Application>
  <PresentationFormat>Произвольный</PresentationFormat>
  <Paragraphs>392</Paragraphs>
  <Slides>64</Slides>
  <Notes>17</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64</vt:i4>
      </vt:variant>
    </vt:vector>
  </HeadingPairs>
  <TitlesOfParts>
    <vt:vector size="73" baseType="lpstr">
      <vt:lpstr>Arial</vt:lpstr>
      <vt:lpstr>Arial Black</vt:lpstr>
      <vt:lpstr>Bookman Old Style</vt:lpstr>
      <vt:lpstr>Calibri</vt:lpstr>
      <vt:lpstr>Constantia</vt:lpstr>
      <vt:lpstr>Times New Roman</vt:lpstr>
      <vt:lpstr>Wingdings 2</vt:lpstr>
      <vt:lpstr>1_Поток</vt:lpstr>
      <vt:lpstr>Документ</vt:lpstr>
      <vt:lpstr>Школа Здоровья</vt:lpstr>
      <vt:lpstr>Общий регламент</vt:lpstr>
      <vt:lpstr>Цели занятия в школе: </vt:lpstr>
      <vt:lpstr>      Занятие №1</vt:lpstr>
      <vt:lpstr>Презентация PowerPoint</vt:lpstr>
      <vt:lpstr>Инсульт (ОНМК) – внезапное нарушение кровообращения в головном мозге.  </vt:lpstr>
      <vt:lpstr>Презентация PowerPoint</vt:lpstr>
      <vt:lpstr>ФАКТОРЫ РИСКА</vt:lpstr>
      <vt:lpstr>Презентация PowerPoint</vt:lpstr>
      <vt:lpstr>Холестерин </vt:lpstr>
      <vt:lpstr>САХАРНЫЙ ДИАБЕТ  </vt:lpstr>
      <vt:lpstr>АЛКОГОЛЬ И КУРЕНИЕ</vt:lpstr>
      <vt:lpstr>Презентация PowerPoint</vt:lpstr>
      <vt:lpstr>ОЖИРЕНИЕ</vt:lpstr>
      <vt:lpstr>Аристотель: «Жизнь требует движения».</vt:lpstr>
      <vt:lpstr>Презентация PowerPoint</vt:lpstr>
      <vt:lpstr>Занятие № 2</vt:lpstr>
      <vt:lpstr>Выделяют два разных типа острого нарушения кровообращения.                 1.Геморрагический инсульт      </vt:lpstr>
      <vt:lpstr>Презентация PowerPoint</vt:lpstr>
      <vt:lpstr>Презентация PowerPoint</vt:lpstr>
      <vt:lpstr>Презентация PowerPoint</vt:lpstr>
      <vt:lpstr>      Запомните 5 главных признаков инсульта:  </vt:lpstr>
      <vt:lpstr>  Как распознать инсульт?</vt:lpstr>
      <vt:lpstr>Презентация PowerPoint</vt:lpstr>
      <vt:lpstr>        ПОМНИТЕ!!!</vt:lpstr>
      <vt:lpstr>Занятие №3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ВАЖНО ЗНАТЬ !!!</vt:lpstr>
      <vt:lpstr>Осложнение инсульта</vt:lpstr>
      <vt:lpstr>ПРОЛЕЖНИ</vt:lpstr>
      <vt:lpstr>Тромбоз сосудов</vt:lpstr>
      <vt:lpstr>Воспаление легких</vt:lpstr>
      <vt:lpstr>Паралич</vt:lpstr>
      <vt:lpstr>Кома</vt:lpstr>
      <vt:lpstr>Занятие № 4</vt:lpstr>
      <vt:lpstr>«Болезнь легче предупредить, чем лечить» - это классическое высказывание в особенности относится к инсульту.  </vt:lpstr>
      <vt:lpstr>Первичная  профилактика</vt:lpstr>
      <vt:lpstr>Знайте свое артериальное давление. Проверяйте его хотя бы раз в месяц.  Если оно повышено - работайте вместе с вашим доктором, чтобы держать его под контролем.  </vt:lpstr>
      <vt:lpstr>Первичная  профилактика</vt:lpstr>
      <vt:lpstr> </vt:lpstr>
      <vt:lpstr>Первичная  профилактика</vt:lpstr>
      <vt:lpstr>Первичная  профилактика</vt:lpstr>
      <vt:lpstr>Первичная профилактика</vt:lpstr>
      <vt:lpstr>Презентация PowerPoint</vt:lpstr>
      <vt:lpstr>Правила рационального питания</vt:lpstr>
      <vt:lpstr>"Чтобы продлить жизнь, сократи рацион".  Бенжамин Франклин</vt:lpstr>
      <vt:lpstr>   Рекомендации к выбору продуктов питания для профилактики атеросклероза</vt:lpstr>
      <vt:lpstr>Вторичная профилактика</vt:lpstr>
      <vt:lpstr>Вторичная профилактика</vt:lpstr>
      <vt:lpstr>Практическое занятие </vt:lpstr>
      <vt:lpstr>Реабилитация больных после инсульта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Примечание  анкете 500</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ИНСУЛЬТА</dc:title>
  <dc:creator>magomed01</dc:creator>
  <cp:lastModifiedBy>Luiza PC</cp:lastModifiedBy>
  <cp:revision>28</cp:revision>
  <dcterms:created xsi:type="dcterms:W3CDTF">2018-01-15T08:04:59Z</dcterms:created>
  <dcterms:modified xsi:type="dcterms:W3CDTF">2024-08-19T12:31:17Z</dcterms:modified>
</cp:coreProperties>
</file>